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12192000"/>
  <p:notesSz cx="6858000" cy="9144000"/>
  <p:embeddedFontLs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4" roundtripDataSignature="AMtx7mgskZLLQzjKVHxK/ze4pqxoJgb8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7.xml"/><Relationship Id="rId33" Type="http://schemas.openxmlformats.org/officeDocument/2006/relationships/font" Target="fonts/Lato-boldItalic.fntdata"/><Relationship Id="rId10" Type="http://schemas.openxmlformats.org/officeDocument/2006/relationships/slide" Target="slides/slide6.xml"/><Relationship Id="rId32" Type="http://schemas.openxmlformats.org/officeDocument/2006/relationships/font" Target="fonts/La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Shown are examples of different types of PPE that might be worn, depending on risk assessment and availability. </a:t>
            </a:r>
            <a:endParaRPr/>
          </a:p>
        </p:txBody>
      </p:sp>
      <p:sp>
        <p:nvSpPr>
          <p:cNvPr id="130" name="Google Shape;13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from https://www.fda.gov/consumers/consumer-updates/coronavirus-disease-2019-testing-basics  </a:t>
            </a:r>
            <a:endParaRPr/>
          </a:p>
        </p:txBody>
      </p:sp>
      <p:sp>
        <p:nvSpPr>
          <p:cNvPr id="187" name="Google Shape;18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Slide">
  <p:cSld name="Main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idx="11" type="ftr"/>
          </p:nvPr>
        </p:nvSpPr>
        <p:spPr>
          <a:xfrm>
            <a:off x="7434943" y="64394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" name="Google Shape;18;p27"/>
          <p:cNvCxnSpPr/>
          <p:nvPr/>
        </p:nvCxnSpPr>
        <p:spPr>
          <a:xfrm>
            <a:off x="5486400" y="3714391"/>
            <a:ext cx="1219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" name="Google Shape;1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27712" y="578735"/>
            <a:ext cx="3336576" cy="1144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7"/>
          <p:cNvSpPr txBox="1"/>
          <p:nvPr>
            <p:ph idx="1" type="body"/>
          </p:nvPr>
        </p:nvSpPr>
        <p:spPr>
          <a:xfrm>
            <a:off x="3341513" y="2242022"/>
            <a:ext cx="5508976" cy="78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267"/>
              <a:buNone/>
              <a:defRPr sz="42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733"/>
              <a:buNone/>
              <a:defRPr sz="3733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  <a:defRPr sz="2667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27"/>
          <p:cNvSpPr txBox="1"/>
          <p:nvPr>
            <p:ph idx="2" type="body"/>
          </p:nvPr>
        </p:nvSpPr>
        <p:spPr>
          <a:xfrm>
            <a:off x="2935111" y="4006852"/>
            <a:ext cx="6321779" cy="946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  <a:defRPr sz="1867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  <a:defRPr sz="1867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  <a:defRPr sz="1867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  <a:defRPr sz="1867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2" name="Google Shape;22;p27"/>
          <p:cNvPicPr preferRelativeResize="0"/>
          <p:nvPr/>
        </p:nvPicPr>
        <p:blipFill rotWithShape="1">
          <a:blip r:embed="rId3">
            <a:alphaModFix/>
          </a:blip>
          <a:srcRect b="0" l="0" r="0" t="29111"/>
          <a:stretch/>
        </p:blipFill>
        <p:spPr>
          <a:xfrm>
            <a:off x="0" y="5245461"/>
            <a:ext cx="12192000" cy="160553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7"/>
          <p:cNvSpPr txBox="1"/>
          <p:nvPr/>
        </p:nvSpPr>
        <p:spPr>
          <a:xfrm>
            <a:off x="7434943" y="5654419"/>
            <a:ext cx="717126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science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you expect.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people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you know.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6"/>
          <p:cNvSpPr/>
          <p:nvPr>
            <p:ph idx="2" type="pic"/>
          </p:nvPr>
        </p:nvSpPr>
        <p:spPr>
          <a:xfrm>
            <a:off x="5183188" y="376519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36"/>
          <p:cNvSpPr txBox="1"/>
          <p:nvPr>
            <p:ph idx="11" type="ftr"/>
          </p:nvPr>
        </p:nvSpPr>
        <p:spPr>
          <a:xfrm>
            <a:off x="7434943" y="64394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6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36"/>
          <p:cNvSpPr txBox="1"/>
          <p:nvPr>
            <p:ph type="title"/>
          </p:nvPr>
        </p:nvSpPr>
        <p:spPr>
          <a:xfrm>
            <a:off x="839788" y="376518"/>
            <a:ext cx="3932237" cy="999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6"/>
          <p:cNvSpPr txBox="1"/>
          <p:nvPr>
            <p:ph idx="1" type="body"/>
          </p:nvPr>
        </p:nvSpPr>
        <p:spPr>
          <a:xfrm>
            <a:off x="839788" y="1558027"/>
            <a:ext cx="3932237" cy="4222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i="1" sz="20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36"/>
          <p:cNvSpPr/>
          <p:nvPr/>
        </p:nvSpPr>
        <p:spPr>
          <a:xfrm>
            <a:off x="838200" y="237506"/>
            <a:ext cx="118900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History Page 1">
  <p:cSld name="Company History Page 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7"/>
          <p:cNvSpPr txBox="1"/>
          <p:nvPr>
            <p:ph idx="1" type="body"/>
          </p:nvPr>
        </p:nvSpPr>
        <p:spPr>
          <a:xfrm>
            <a:off x="778936" y="767788"/>
            <a:ext cx="10604499" cy="511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33"/>
              <a:buNone/>
              <a:defRPr b="0" i="0" sz="2933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37"/>
          <p:cNvSpPr txBox="1"/>
          <p:nvPr>
            <p:ph idx="2" type="body"/>
          </p:nvPr>
        </p:nvSpPr>
        <p:spPr>
          <a:xfrm>
            <a:off x="791633" y="1340534"/>
            <a:ext cx="10604499" cy="289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0" i="0" sz="2133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87" name="Google Shape;87;p37"/>
          <p:cNvCxnSpPr/>
          <p:nvPr/>
        </p:nvCxnSpPr>
        <p:spPr>
          <a:xfrm>
            <a:off x="791633" y="656089"/>
            <a:ext cx="12192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" name="Google Shape;88;p37"/>
          <p:cNvSpPr/>
          <p:nvPr>
            <p:ph idx="3" type="pic"/>
          </p:nvPr>
        </p:nvSpPr>
        <p:spPr>
          <a:xfrm>
            <a:off x="5586012" y="2120015"/>
            <a:ext cx="1380952" cy="13809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33"/>
              <a:buFont typeface="Arial"/>
              <a:buChar char="•"/>
              <a:defRPr b="0" i="0" sz="1333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37"/>
          <p:cNvSpPr/>
          <p:nvPr>
            <p:ph idx="4" type="pic"/>
          </p:nvPr>
        </p:nvSpPr>
        <p:spPr>
          <a:xfrm>
            <a:off x="2027145" y="4311469"/>
            <a:ext cx="1380952" cy="13809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33"/>
              <a:buFont typeface="Arial"/>
              <a:buChar char="•"/>
              <a:defRPr b="0" i="0" sz="1333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37"/>
          <p:cNvSpPr/>
          <p:nvPr>
            <p:ph idx="5" type="pic"/>
          </p:nvPr>
        </p:nvSpPr>
        <p:spPr>
          <a:xfrm>
            <a:off x="9209745" y="4311469"/>
            <a:ext cx="1380952" cy="13809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33"/>
              <a:buFont typeface="Arial"/>
              <a:buChar char="•"/>
              <a:defRPr b="0" i="0" sz="1333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">
  <p:cSld name="Title &amp; Conte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8"/>
          <p:cNvSpPr txBox="1"/>
          <p:nvPr>
            <p:ph idx="1" type="body"/>
          </p:nvPr>
        </p:nvSpPr>
        <p:spPr>
          <a:xfrm>
            <a:off x="778936" y="767788"/>
            <a:ext cx="10604499" cy="511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33"/>
              <a:buNone/>
              <a:defRPr b="0" i="0" sz="2933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38"/>
          <p:cNvSpPr txBox="1"/>
          <p:nvPr>
            <p:ph idx="2" type="body"/>
          </p:nvPr>
        </p:nvSpPr>
        <p:spPr>
          <a:xfrm>
            <a:off x="791633" y="1340534"/>
            <a:ext cx="10604499" cy="450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0" i="0" sz="2133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94" name="Google Shape;94;p38"/>
          <p:cNvCxnSpPr/>
          <p:nvPr/>
        </p:nvCxnSpPr>
        <p:spPr>
          <a:xfrm>
            <a:off x="791633" y="656089"/>
            <a:ext cx="12192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 Left Half Page Picture">
  <p:cSld name="Portfolio Left Half Page Pictur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9"/>
          <p:cNvSpPr/>
          <p:nvPr>
            <p:ph idx="2" type="pic"/>
          </p:nvPr>
        </p:nvSpPr>
        <p:spPr>
          <a:xfrm>
            <a:off x="3" y="1"/>
            <a:ext cx="6096000" cy="685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7" name="Google Shape;97;p39"/>
          <p:cNvCxnSpPr/>
          <p:nvPr/>
        </p:nvCxnSpPr>
        <p:spPr>
          <a:xfrm>
            <a:off x="6887636" y="656089"/>
            <a:ext cx="12192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8" name="Google Shape;98;p39"/>
          <p:cNvSpPr txBox="1"/>
          <p:nvPr>
            <p:ph idx="1" type="body"/>
          </p:nvPr>
        </p:nvSpPr>
        <p:spPr>
          <a:xfrm>
            <a:off x="6887636" y="767788"/>
            <a:ext cx="4548152" cy="511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33"/>
              <a:buNone/>
              <a:defRPr b="0" i="0" sz="2933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39"/>
          <p:cNvSpPr txBox="1"/>
          <p:nvPr>
            <p:ph idx="3" type="body"/>
          </p:nvPr>
        </p:nvSpPr>
        <p:spPr>
          <a:xfrm>
            <a:off x="6900333" y="1710924"/>
            <a:ext cx="10604499" cy="188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0" i="0" sz="2133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Our Team Page">
  <p:cSld name="Meet Our Team Pag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0"/>
          <p:cNvSpPr/>
          <p:nvPr>
            <p:ph idx="2" type="pic"/>
          </p:nvPr>
        </p:nvSpPr>
        <p:spPr>
          <a:xfrm>
            <a:off x="1114893" y="1988357"/>
            <a:ext cx="1193803" cy="1193803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33"/>
              <a:buFont typeface="Arial"/>
              <a:buChar char="•"/>
              <a:defRPr b="0" i="0" sz="1333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40"/>
          <p:cNvSpPr/>
          <p:nvPr>
            <p:ph idx="3" type="pic"/>
          </p:nvPr>
        </p:nvSpPr>
        <p:spPr>
          <a:xfrm>
            <a:off x="3306707" y="1988357"/>
            <a:ext cx="1193803" cy="1193803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33"/>
              <a:buFont typeface="Arial"/>
              <a:buChar char="•"/>
              <a:defRPr b="0" i="0" sz="1333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40"/>
          <p:cNvSpPr/>
          <p:nvPr>
            <p:ph idx="4" type="pic"/>
          </p:nvPr>
        </p:nvSpPr>
        <p:spPr>
          <a:xfrm>
            <a:off x="5498520" y="1988357"/>
            <a:ext cx="1193803" cy="1193803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33"/>
              <a:buFont typeface="Arial"/>
              <a:buChar char="•"/>
              <a:defRPr b="0" i="0" sz="1333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40"/>
          <p:cNvSpPr/>
          <p:nvPr>
            <p:ph idx="5" type="pic"/>
          </p:nvPr>
        </p:nvSpPr>
        <p:spPr>
          <a:xfrm>
            <a:off x="7690333" y="1988357"/>
            <a:ext cx="1193803" cy="1193803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33"/>
              <a:buFont typeface="Arial"/>
              <a:buChar char="•"/>
              <a:defRPr b="0" i="0" sz="1333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40"/>
          <p:cNvSpPr/>
          <p:nvPr>
            <p:ph idx="6" type="pic"/>
          </p:nvPr>
        </p:nvSpPr>
        <p:spPr>
          <a:xfrm>
            <a:off x="9882148" y="1988357"/>
            <a:ext cx="1193803" cy="1193803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33"/>
              <a:buFont typeface="Arial"/>
              <a:buChar char="•"/>
              <a:defRPr b="0" i="0" sz="1333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40"/>
          <p:cNvSpPr/>
          <p:nvPr>
            <p:ph idx="7" type="pic"/>
          </p:nvPr>
        </p:nvSpPr>
        <p:spPr>
          <a:xfrm>
            <a:off x="1114893" y="3987361"/>
            <a:ext cx="1193803" cy="1193803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33"/>
              <a:buFont typeface="Arial"/>
              <a:buChar char="•"/>
              <a:defRPr b="0" i="0" sz="1333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40"/>
          <p:cNvSpPr/>
          <p:nvPr>
            <p:ph idx="8" type="pic"/>
          </p:nvPr>
        </p:nvSpPr>
        <p:spPr>
          <a:xfrm>
            <a:off x="3306707" y="3987361"/>
            <a:ext cx="1193803" cy="1193803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33"/>
              <a:buFont typeface="Arial"/>
              <a:buChar char="•"/>
              <a:defRPr b="0" i="0" sz="1333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40"/>
          <p:cNvSpPr/>
          <p:nvPr>
            <p:ph idx="9" type="pic"/>
          </p:nvPr>
        </p:nvSpPr>
        <p:spPr>
          <a:xfrm>
            <a:off x="5498520" y="3987361"/>
            <a:ext cx="1193803" cy="1193803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33"/>
              <a:buFont typeface="Arial"/>
              <a:buChar char="•"/>
              <a:defRPr b="0" i="0" sz="1333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40"/>
          <p:cNvSpPr/>
          <p:nvPr>
            <p:ph idx="13" type="pic"/>
          </p:nvPr>
        </p:nvSpPr>
        <p:spPr>
          <a:xfrm>
            <a:off x="7690333" y="3987361"/>
            <a:ext cx="1193803" cy="1193803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33"/>
              <a:buFont typeface="Arial"/>
              <a:buChar char="•"/>
              <a:defRPr b="0" i="0" sz="1333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40"/>
          <p:cNvSpPr/>
          <p:nvPr>
            <p:ph idx="14" type="pic"/>
          </p:nvPr>
        </p:nvSpPr>
        <p:spPr>
          <a:xfrm>
            <a:off x="9882148" y="3987361"/>
            <a:ext cx="1193803" cy="1193803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33"/>
              <a:buFont typeface="Arial"/>
              <a:buChar char="•"/>
              <a:defRPr b="0" i="0" sz="1333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11" name="Google Shape;111;p40"/>
          <p:cNvCxnSpPr/>
          <p:nvPr/>
        </p:nvCxnSpPr>
        <p:spPr>
          <a:xfrm>
            <a:off x="791633" y="656089"/>
            <a:ext cx="12192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2" name="Google Shape;112;p40"/>
          <p:cNvSpPr txBox="1"/>
          <p:nvPr>
            <p:ph idx="1" type="body"/>
          </p:nvPr>
        </p:nvSpPr>
        <p:spPr>
          <a:xfrm>
            <a:off x="778936" y="767788"/>
            <a:ext cx="10604499" cy="511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33"/>
              <a:buNone/>
              <a:defRPr b="0" i="0" sz="2933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40"/>
          <p:cNvSpPr txBox="1"/>
          <p:nvPr>
            <p:ph idx="15" type="body"/>
          </p:nvPr>
        </p:nvSpPr>
        <p:spPr>
          <a:xfrm>
            <a:off x="791633" y="1340535"/>
            <a:ext cx="10604499" cy="188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0" i="0" sz="2133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8"/>
          <p:cNvSpPr txBox="1"/>
          <p:nvPr>
            <p:ph type="title"/>
          </p:nvPr>
        </p:nvSpPr>
        <p:spPr>
          <a:xfrm>
            <a:off x="838200" y="365125"/>
            <a:ext cx="10515600" cy="549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8"/>
          <p:cNvSpPr txBox="1"/>
          <p:nvPr>
            <p:ph idx="1" type="body"/>
          </p:nvPr>
        </p:nvSpPr>
        <p:spPr>
          <a:xfrm>
            <a:off x="838200" y="111310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8"/>
          <p:cNvSpPr txBox="1"/>
          <p:nvPr>
            <p:ph idx="11" type="ftr"/>
          </p:nvPr>
        </p:nvSpPr>
        <p:spPr>
          <a:xfrm>
            <a:off x="7434943" y="64394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8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28"/>
          <p:cNvSpPr/>
          <p:nvPr/>
        </p:nvSpPr>
        <p:spPr>
          <a:xfrm>
            <a:off x="838200" y="237506"/>
            <a:ext cx="118900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9"/>
          <p:cNvSpPr txBox="1"/>
          <p:nvPr>
            <p:ph idx="11" type="ftr"/>
          </p:nvPr>
        </p:nvSpPr>
        <p:spPr>
          <a:xfrm>
            <a:off x="7434943" y="64394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9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/>
          <p:nvPr>
            <p:ph idx="11" type="ftr"/>
          </p:nvPr>
        </p:nvSpPr>
        <p:spPr>
          <a:xfrm>
            <a:off x="7434943" y="64394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30"/>
          <p:cNvPicPr preferRelativeResize="0"/>
          <p:nvPr/>
        </p:nvPicPr>
        <p:blipFill rotWithShape="1">
          <a:blip r:embed="rId2">
            <a:alphaModFix/>
          </a:blip>
          <a:srcRect b="4017" l="0" r="-57" t="18197"/>
          <a:stretch/>
        </p:blipFill>
        <p:spPr>
          <a:xfrm>
            <a:off x="-1" y="0"/>
            <a:ext cx="12192001" cy="64639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Google Shape;37;p30"/>
          <p:cNvCxnSpPr/>
          <p:nvPr/>
        </p:nvCxnSpPr>
        <p:spPr>
          <a:xfrm>
            <a:off x="399494" y="1131293"/>
            <a:ext cx="1087057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" name="Google Shape;38;p30"/>
          <p:cNvSpPr txBox="1"/>
          <p:nvPr>
            <p:ph idx="1" type="body"/>
          </p:nvPr>
        </p:nvSpPr>
        <p:spPr>
          <a:xfrm>
            <a:off x="399494" y="1366551"/>
            <a:ext cx="4426506" cy="58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0" i="0" sz="3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2" type="body"/>
          </p:nvPr>
        </p:nvSpPr>
        <p:spPr>
          <a:xfrm>
            <a:off x="409014" y="2262588"/>
            <a:ext cx="4416985" cy="780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i="0" sz="2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/>
          <p:nvPr>
            <p:ph type="title"/>
          </p:nvPr>
        </p:nvSpPr>
        <p:spPr>
          <a:xfrm>
            <a:off x="838200" y="365125"/>
            <a:ext cx="10515600" cy="549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" type="body"/>
          </p:nvPr>
        </p:nvSpPr>
        <p:spPr>
          <a:xfrm>
            <a:off x="838200" y="1113106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31"/>
          <p:cNvSpPr txBox="1"/>
          <p:nvPr>
            <p:ph idx="2" type="body"/>
          </p:nvPr>
        </p:nvSpPr>
        <p:spPr>
          <a:xfrm>
            <a:off x="6172200" y="1113106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1"/>
          <p:cNvSpPr txBox="1"/>
          <p:nvPr>
            <p:ph idx="11" type="ftr"/>
          </p:nvPr>
        </p:nvSpPr>
        <p:spPr>
          <a:xfrm>
            <a:off x="7434943" y="64394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1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31"/>
          <p:cNvSpPr/>
          <p:nvPr/>
        </p:nvSpPr>
        <p:spPr>
          <a:xfrm>
            <a:off x="838200" y="237506"/>
            <a:ext cx="118900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2"/>
          <p:cNvSpPr txBox="1"/>
          <p:nvPr>
            <p:ph type="title"/>
          </p:nvPr>
        </p:nvSpPr>
        <p:spPr>
          <a:xfrm>
            <a:off x="838200" y="365125"/>
            <a:ext cx="10515600" cy="549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2"/>
          <p:cNvSpPr txBox="1"/>
          <p:nvPr>
            <p:ph idx="11" type="ftr"/>
          </p:nvPr>
        </p:nvSpPr>
        <p:spPr>
          <a:xfrm>
            <a:off x="7434943" y="64394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2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32"/>
          <p:cNvSpPr/>
          <p:nvPr/>
        </p:nvSpPr>
        <p:spPr>
          <a:xfrm>
            <a:off x="791633" y="1829821"/>
            <a:ext cx="5139268" cy="48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3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2"/>
          <p:cNvSpPr/>
          <p:nvPr/>
        </p:nvSpPr>
        <p:spPr>
          <a:xfrm>
            <a:off x="791633" y="1829819"/>
            <a:ext cx="5139268" cy="4271681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3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32"/>
          <p:cNvSpPr/>
          <p:nvPr/>
        </p:nvSpPr>
        <p:spPr>
          <a:xfrm>
            <a:off x="6256866" y="1829821"/>
            <a:ext cx="5139268" cy="4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3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32"/>
          <p:cNvSpPr/>
          <p:nvPr/>
        </p:nvSpPr>
        <p:spPr>
          <a:xfrm>
            <a:off x="6256866" y="1829819"/>
            <a:ext cx="5139268" cy="4271681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3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2"/>
          <p:cNvSpPr txBox="1"/>
          <p:nvPr>
            <p:ph idx="1" type="body"/>
          </p:nvPr>
        </p:nvSpPr>
        <p:spPr>
          <a:xfrm>
            <a:off x="954616" y="2472312"/>
            <a:ext cx="4821592" cy="35136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•"/>
              <a:defRPr sz="1600">
                <a:solidFill>
                  <a:schemeClr val="accent4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•"/>
              <a:defRPr sz="1600">
                <a:solidFill>
                  <a:schemeClr val="accent4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•"/>
              <a:defRPr sz="1600">
                <a:solidFill>
                  <a:schemeClr val="accent4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•"/>
              <a:defRPr sz="1600">
                <a:solidFill>
                  <a:schemeClr val="accent4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2" type="body"/>
          </p:nvPr>
        </p:nvSpPr>
        <p:spPr>
          <a:xfrm>
            <a:off x="6411037" y="2472312"/>
            <a:ext cx="4821592" cy="35136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•"/>
              <a:defRPr sz="1600">
                <a:solidFill>
                  <a:schemeClr val="accent4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•"/>
              <a:defRPr sz="1600">
                <a:solidFill>
                  <a:schemeClr val="accent4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•"/>
              <a:defRPr sz="1600">
                <a:solidFill>
                  <a:schemeClr val="accent4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•"/>
              <a:defRPr sz="1600">
                <a:solidFill>
                  <a:schemeClr val="accent4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32"/>
          <p:cNvSpPr txBox="1"/>
          <p:nvPr>
            <p:ph idx="3" type="body"/>
          </p:nvPr>
        </p:nvSpPr>
        <p:spPr>
          <a:xfrm>
            <a:off x="954616" y="1911351"/>
            <a:ext cx="4745567" cy="332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32"/>
          <p:cNvSpPr txBox="1"/>
          <p:nvPr>
            <p:ph idx="4" type="body"/>
          </p:nvPr>
        </p:nvSpPr>
        <p:spPr>
          <a:xfrm>
            <a:off x="6411038" y="1920196"/>
            <a:ext cx="4745567" cy="332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32"/>
          <p:cNvSpPr txBox="1"/>
          <p:nvPr>
            <p:ph idx="5" type="body"/>
          </p:nvPr>
        </p:nvSpPr>
        <p:spPr>
          <a:xfrm>
            <a:off x="838200" y="1076002"/>
            <a:ext cx="10604499" cy="365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32"/>
          <p:cNvSpPr/>
          <p:nvPr/>
        </p:nvSpPr>
        <p:spPr>
          <a:xfrm>
            <a:off x="838200" y="237506"/>
            <a:ext cx="118900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 txBox="1"/>
          <p:nvPr>
            <p:ph type="title"/>
          </p:nvPr>
        </p:nvSpPr>
        <p:spPr>
          <a:xfrm>
            <a:off x="838200" y="365125"/>
            <a:ext cx="10515600" cy="549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 txBox="1"/>
          <p:nvPr>
            <p:ph idx="11" type="ftr"/>
          </p:nvPr>
        </p:nvSpPr>
        <p:spPr>
          <a:xfrm>
            <a:off x="7434943" y="64394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3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33"/>
          <p:cNvSpPr/>
          <p:nvPr/>
        </p:nvSpPr>
        <p:spPr>
          <a:xfrm>
            <a:off x="838200" y="237506"/>
            <a:ext cx="118900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Picture">
  <p:cSld name="Full Page Pictur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4"/>
          <p:cNvSpPr txBox="1"/>
          <p:nvPr>
            <p:ph idx="11" type="ftr"/>
          </p:nvPr>
        </p:nvSpPr>
        <p:spPr>
          <a:xfrm>
            <a:off x="7434943" y="64394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4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34"/>
          <p:cNvSpPr txBox="1"/>
          <p:nvPr>
            <p:ph idx="1" type="body"/>
          </p:nvPr>
        </p:nvSpPr>
        <p:spPr>
          <a:xfrm>
            <a:off x="0" y="0"/>
            <a:ext cx="12192000" cy="6388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•"/>
              <a:defRPr sz="1600">
                <a:solidFill>
                  <a:schemeClr val="accent4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•"/>
              <a:defRPr sz="1600">
                <a:solidFill>
                  <a:schemeClr val="accent4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•"/>
              <a:defRPr sz="1600">
                <a:solidFill>
                  <a:schemeClr val="accent4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•"/>
              <a:defRPr sz="1600">
                <a:solidFill>
                  <a:schemeClr val="accent4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5"/>
          <p:cNvSpPr txBox="1"/>
          <p:nvPr>
            <p:ph idx="1" type="body"/>
          </p:nvPr>
        </p:nvSpPr>
        <p:spPr>
          <a:xfrm>
            <a:off x="5183188" y="389966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2" name="Google Shape;72;p35"/>
          <p:cNvSpPr txBox="1"/>
          <p:nvPr>
            <p:ph idx="11" type="ftr"/>
          </p:nvPr>
        </p:nvSpPr>
        <p:spPr>
          <a:xfrm>
            <a:off x="7434943" y="64394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5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35"/>
          <p:cNvSpPr txBox="1"/>
          <p:nvPr>
            <p:ph type="title"/>
          </p:nvPr>
        </p:nvSpPr>
        <p:spPr>
          <a:xfrm>
            <a:off x="839788" y="376518"/>
            <a:ext cx="3932237" cy="999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5"/>
          <p:cNvSpPr txBox="1"/>
          <p:nvPr>
            <p:ph idx="2" type="body"/>
          </p:nvPr>
        </p:nvSpPr>
        <p:spPr>
          <a:xfrm>
            <a:off x="839788" y="1558027"/>
            <a:ext cx="3932237" cy="4222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i="1" sz="20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35"/>
          <p:cNvSpPr/>
          <p:nvPr/>
        </p:nvSpPr>
        <p:spPr>
          <a:xfrm>
            <a:off x="838200" y="237506"/>
            <a:ext cx="118900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6424203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6"/>
          <p:cNvSpPr txBox="1"/>
          <p:nvPr>
            <p:ph type="title"/>
          </p:nvPr>
        </p:nvSpPr>
        <p:spPr>
          <a:xfrm>
            <a:off x="12571021" y="365125"/>
            <a:ext cx="10515600" cy="54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26"/>
          <p:cNvSpPr txBox="1"/>
          <p:nvPr>
            <p:ph idx="1" type="body"/>
          </p:nvPr>
        </p:nvSpPr>
        <p:spPr>
          <a:xfrm>
            <a:off x="12571021" y="111310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7434943" y="64394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25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Relationship Id="rId4" Type="http://schemas.openxmlformats.org/officeDocument/2006/relationships/image" Target="../media/image32.jpg"/><Relationship Id="rId9" Type="http://schemas.openxmlformats.org/officeDocument/2006/relationships/image" Target="../media/image36.png"/><Relationship Id="rId5" Type="http://schemas.openxmlformats.org/officeDocument/2006/relationships/image" Target="../media/image37.jpg"/><Relationship Id="rId6" Type="http://schemas.openxmlformats.org/officeDocument/2006/relationships/image" Target="../media/image34.jpg"/><Relationship Id="rId7" Type="http://schemas.openxmlformats.org/officeDocument/2006/relationships/image" Target="../media/image38.jpg"/><Relationship Id="rId8" Type="http://schemas.openxmlformats.org/officeDocument/2006/relationships/image" Target="../media/image3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Relationship Id="rId4" Type="http://schemas.openxmlformats.org/officeDocument/2006/relationships/image" Target="../media/image3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1.png"/><Relationship Id="rId8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"/>
          <p:cNvSpPr txBox="1"/>
          <p:nvPr/>
        </p:nvSpPr>
        <p:spPr>
          <a:xfrm>
            <a:off x="1389042" y="1934308"/>
            <a:ext cx="9256632" cy="18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RNA EXTRACTION USING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QIAamp VIRAL RNA MINI KIT (Qiagen)</a:t>
            </a:r>
            <a:endParaRPr/>
          </a:p>
        </p:txBody>
      </p:sp>
      <p:sp>
        <p:nvSpPr>
          <p:cNvPr id="119" name="Google Shape;119;p1"/>
          <p:cNvSpPr/>
          <p:nvPr/>
        </p:nvSpPr>
        <p:spPr>
          <a:xfrm>
            <a:off x="5130518" y="3059668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/>
          <p:nvPr/>
        </p:nvSpPr>
        <p:spPr>
          <a:xfrm>
            <a:off x="1960280" y="983042"/>
            <a:ext cx="4067921" cy="798905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Clinical specimen</a:t>
            </a:r>
            <a:endParaRPr/>
          </a:p>
        </p:txBody>
      </p:sp>
      <p:sp>
        <p:nvSpPr>
          <p:cNvPr id="212" name="Google Shape;212;p10"/>
          <p:cNvSpPr/>
          <p:nvPr/>
        </p:nvSpPr>
        <p:spPr>
          <a:xfrm>
            <a:off x="1960280" y="2120454"/>
            <a:ext cx="4067921" cy="773377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Lysis of samples using a lysis buffer</a:t>
            </a:r>
            <a:endParaRPr/>
          </a:p>
        </p:txBody>
      </p:sp>
      <p:sp>
        <p:nvSpPr>
          <p:cNvPr id="213" name="Google Shape;213;p10"/>
          <p:cNvSpPr/>
          <p:nvPr/>
        </p:nvSpPr>
        <p:spPr>
          <a:xfrm>
            <a:off x="1960279" y="3342250"/>
            <a:ext cx="4067921" cy="696118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Lysates transferred to spin column for binding</a:t>
            </a:r>
            <a:endParaRPr/>
          </a:p>
        </p:txBody>
      </p:sp>
      <p:sp>
        <p:nvSpPr>
          <p:cNvPr id="214" name="Google Shape;214;p10"/>
          <p:cNvSpPr/>
          <p:nvPr/>
        </p:nvSpPr>
        <p:spPr>
          <a:xfrm>
            <a:off x="1960279" y="4483596"/>
            <a:ext cx="4067921" cy="708687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Columns are washed  2X</a:t>
            </a:r>
            <a:endParaRPr/>
          </a:p>
        </p:txBody>
      </p:sp>
      <p:sp>
        <p:nvSpPr>
          <p:cNvPr id="215" name="Google Shape;215;p10"/>
          <p:cNvSpPr/>
          <p:nvPr/>
        </p:nvSpPr>
        <p:spPr>
          <a:xfrm>
            <a:off x="1960279" y="5491009"/>
            <a:ext cx="4067921" cy="711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Nucleic acids are eluted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(RT-PCR, sequencing, …)</a:t>
            </a:r>
            <a:endParaRPr/>
          </a:p>
        </p:txBody>
      </p:sp>
      <p:sp>
        <p:nvSpPr>
          <p:cNvPr id="216" name="Google Shape;216;p10"/>
          <p:cNvSpPr/>
          <p:nvPr/>
        </p:nvSpPr>
        <p:spPr>
          <a:xfrm>
            <a:off x="3593757" y="1857460"/>
            <a:ext cx="705855" cy="20002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7" name="Google Shape;217;p10"/>
          <p:cNvSpPr/>
          <p:nvPr/>
        </p:nvSpPr>
        <p:spPr>
          <a:xfrm>
            <a:off x="3593757" y="3028357"/>
            <a:ext cx="705855" cy="20002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8" name="Google Shape;218;p10"/>
          <p:cNvSpPr/>
          <p:nvPr/>
        </p:nvSpPr>
        <p:spPr>
          <a:xfrm>
            <a:off x="3593757" y="4182434"/>
            <a:ext cx="705855" cy="20002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9" name="Google Shape;219;p10"/>
          <p:cNvSpPr/>
          <p:nvPr/>
        </p:nvSpPr>
        <p:spPr>
          <a:xfrm>
            <a:off x="3593757" y="5246389"/>
            <a:ext cx="705855" cy="20002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20" name="Google Shape;220;p10"/>
          <p:cNvPicPr preferRelativeResize="0"/>
          <p:nvPr/>
        </p:nvPicPr>
        <p:blipFill rotWithShape="1">
          <a:blip r:embed="rId3">
            <a:alphaModFix/>
          </a:blip>
          <a:srcRect b="60254" l="34400" r="60462" t="22709"/>
          <a:stretch/>
        </p:blipFill>
        <p:spPr>
          <a:xfrm>
            <a:off x="7188213" y="2129183"/>
            <a:ext cx="452476" cy="733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0"/>
          <p:cNvPicPr preferRelativeResize="0"/>
          <p:nvPr/>
        </p:nvPicPr>
        <p:blipFill rotWithShape="1">
          <a:blip r:embed="rId4">
            <a:alphaModFix/>
          </a:blip>
          <a:srcRect b="64986" l="34246" r="60206" t="13138"/>
          <a:stretch/>
        </p:blipFill>
        <p:spPr>
          <a:xfrm>
            <a:off x="7224271" y="3295502"/>
            <a:ext cx="378840" cy="729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0"/>
          <p:cNvPicPr preferRelativeResize="0"/>
          <p:nvPr/>
        </p:nvPicPr>
        <p:blipFill rotWithShape="1">
          <a:blip r:embed="rId5">
            <a:alphaModFix/>
          </a:blip>
          <a:srcRect b="19028" l="34521" r="60548" t="63093"/>
          <a:stretch/>
        </p:blipFill>
        <p:spPr>
          <a:xfrm>
            <a:off x="10004352" y="5696676"/>
            <a:ext cx="351497" cy="62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0"/>
          <p:cNvPicPr preferRelativeResize="0"/>
          <p:nvPr/>
        </p:nvPicPr>
        <p:blipFill rotWithShape="1">
          <a:blip r:embed="rId6">
            <a:alphaModFix/>
          </a:blip>
          <a:srcRect b="11068" l="35223" r="60153" t="80937"/>
          <a:stretch/>
        </p:blipFill>
        <p:spPr>
          <a:xfrm>
            <a:off x="7213764" y="5296100"/>
            <a:ext cx="468148" cy="3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0"/>
          <p:cNvPicPr preferRelativeResize="0"/>
          <p:nvPr/>
        </p:nvPicPr>
        <p:blipFill rotWithShape="1">
          <a:blip r:embed="rId7">
            <a:alphaModFix/>
          </a:blip>
          <a:srcRect b="53944" l="30411" r="60446" t="22288"/>
          <a:stretch/>
        </p:blipFill>
        <p:spPr>
          <a:xfrm>
            <a:off x="7014388" y="5685359"/>
            <a:ext cx="538619" cy="68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0"/>
          <p:cNvPicPr preferRelativeResize="0"/>
          <p:nvPr/>
        </p:nvPicPr>
        <p:blipFill rotWithShape="1">
          <a:blip r:embed="rId8">
            <a:alphaModFix/>
          </a:blip>
          <a:srcRect b="64986" l="34246" r="60206" t="13138"/>
          <a:stretch/>
        </p:blipFill>
        <p:spPr>
          <a:xfrm>
            <a:off x="7236797" y="4478409"/>
            <a:ext cx="378840" cy="729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0"/>
          <p:cNvPicPr preferRelativeResize="0"/>
          <p:nvPr/>
        </p:nvPicPr>
        <p:blipFill rotWithShape="1">
          <a:blip r:embed="rId9">
            <a:alphaModFix/>
          </a:blip>
          <a:srcRect b="11068" l="35223" r="60153" t="80937"/>
          <a:stretch/>
        </p:blipFill>
        <p:spPr>
          <a:xfrm>
            <a:off x="7203326" y="4095692"/>
            <a:ext cx="468148" cy="3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0"/>
          <p:cNvPicPr preferRelativeResize="0"/>
          <p:nvPr/>
        </p:nvPicPr>
        <p:blipFill rotWithShape="1">
          <a:blip r:embed="rId10">
            <a:alphaModFix/>
          </a:blip>
          <a:srcRect b="11068" l="35223" r="60153" t="80937"/>
          <a:stretch/>
        </p:blipFill>
        <p:spPr>
          <a:xfrm>
            <a:off x="7217940" y="2907810"/>
            <a:ext cx="468148" cy="3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0"/>
          <p:cNvSpPr/>
          <p:nvPr/>
        </p:nvSpPr>
        <p:spPr>
          <a:xfrm>
            <a:off x="7409456" y="1672086"/>
            <a:ext cx="90677" cy="41148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80913" y="977108"/>
            <a:ext cx="941754" cy="7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0"/>
          <p:cNvSpPr/>
          <p:nvPr/>
        </p:nvSpPr>
        <p:spPr>
          <a:xfrm flipH="1" rot="-5400000">
            <a:off x="9429670" y="5770263"/>
            <a:ext cx="144463" cy="589981"/>
          </a:xfrm>
          <a:prstGeom prst="downArrow">
            <a:avLst>
              <a:gd fmla="val 50000" name="adj1"/>
              <a:gd fmla="val 45754" name="adj2"/>
            </a:avLst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0"/>
          <p:cNvSpPr txBox="1"/>
          <p:nvPr/>
        </p:nvSpPr>
        <p:spPr>
          <a:xfrm>
            <a:off x="8050627" y="2213463"/>
            <a:ext cx="8240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Lyse</a:t>
            </a:r>
            <a:endParaRPr/>
          </a:p>
        </p:txBody>
      </p:sp>
      <p:sp>
        <p:nvSpPr>
          <p:cNvPr id="232" name="Google Shape;232;p10"/>
          <p:cNvSpPr txBox="1"/>
          <p:nvPr/>
        </p:nvSpPr>
        <p:spPr>
          <a:xfrm>
            <a:off x="8050627" y="3402367"/>
            <a:ext cx="8018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Bind</a:t>
            </a:r>
            <a:endParaRPr/>
          </a:p>
        </p:txBody>
      </p:sp>
      <p:sp>
        <p:nvSpPr>
          <p:cNvPr id="233" name="Google Shape;233;p10"/>
          <p:cNvSpPr txBox="1"/>
          <p:nvPr/>
        </p:nvSpPr>
        <p:spPr>
          <a:xfrm>
            <a:off x="8050627" y="4601639"/>
            <a:ext cx="16466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Wash (2X)</a:t>
            </a:r>
            <a:endParaRPr/>
          </a:p>
        </p:txBody>
      </p:sp>
      <p:sp>
        <p:nvSpPr>
          <p:cNvPr id="234" name="Google Shape;234;p10"/>
          <p:cNvSpPr txBox="1"/>
          <p:nvPr/>
        </p:nvSpPr>
        <p:spPr>
          <a:xfrm>
            <a:off x="8050627" y="5811290"/>
            <a:ext cx="90441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Elute</a:t>
            </a:r>
            <a:endParaRPr/>
          </a:p>
        </p:txBody>
      </p:sp>
      <p:sp>
        <p:nvSpPr>
          <p:cNvPr id="235" name="Google Shape;235;p10"/>
          <p:cNvSpPr txBox="1"/>
          <p:nvPr/>
        </p:nvSpPr>
        <p:spPr>
          <a:xfrm>
            <a:off x="10268167" y="5850902"/>
            <a:ext cx="132921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Pure RNA</a:t>
            </a:r>
            <a:endParaRPr/>
          </a:p>
        </p:txBody>
      </p:sp>
      <p:sp>
        <p:nvSpPr>
          <p:cNvPr id="236" name="Google Shape;236;p10"/>
          <p:cNvSpPr txBox="1"/>
          <p:nvPr/>
        </p:nvSpPr>
        <p:spPr>
          <a:xfrm>
            <a:off x="8050627" y="1028968"/>
            <a:ext cx="13837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Samples</a:t>
            </a:r>
            <a:endParaRPr/>
          </a:p>
        </p:txBody>
      </p:sp>
      <p:sp>
        <p:nvSpPr>
          <p:cNvPr id="237" name="Google Shape;237;p10"/>
          <p:cNvSpPr txBox="1"/>
          <p:nvPr>
            <p:ph type="title"/>
          </p:nvPr>
        </p:nvSpPr>
        <p:spPr>
          <a:xfrm>
            <a:off x="838200" y="365125"/>
            <a:ext cx="10515600" cy="549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Overview of RNA Extraction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238" name="Google Shape;238;p10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"/>
          <p:cNvSpPr txBox="1"/>
          <p:nvPr>
            <p:ph type="title"/>
          </p:nvPr>
        </p:nvSpPr>
        <p:spPr>
          <a:xfrm>
            <a:off x="838200" y="318227"/>
            <a:ext cx="10612970" cy="634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Lysis and Nucleic Acid Precipitation</a:t>
            </a:r>
            <a:endParaRPr/>
          </a:p>
        </p:txBody>
      </p:sp>
      <p:sp>
        <p:nvSpPr>
          <p:cNvPr id="244" name="Google Shape;244;p11"/>
          <p:cNvSpPr txBox="1"/>
          <p:nvPr>
            <p:ph idx="1" type="body"/>
          </p:nvPr>
        </p:nvSpPr>
        <p:spPr>
          <a:xfrm>
            <a:off x="1063083" y="1229049"/>
            <a:ext cx="7378873" cy="5126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▪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Lysis is done with lysis buffer (buffer AVL) containing chaotropic salt that: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Breaks down cell membrane, viral envelope and capsid and free nucleic acids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Solubilizes hydrophobic regions in lipid bilayers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Denatures proteins by disrupting the tertiary structure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Inactivate enzymatic proteins activity (this will inactivate RNases and prevent RNA from degradation)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Disrupts weak bonds between molecules</a:t>
            </a:r>
            <a:endParaRPr/>
          </a:p>
          <a:p>
            <a:pPr indent="-1143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▪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Addition of absolute ethanol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Ethanol brings nucleic acid out of aqueous solution (salting out)</a:t>
            </a:r>
            <a:endParaRPr/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hospholipid-bilayer-phosphate-is-hydrophilic-the-lipid-is-hydrophobic.gif" id="245" name="Google Shape;245;p11"/>
          <p:cNvPicPr preferRelativeResize="0"/>
          <p:nvPr/>
        </p:nvPicPr>
        <p:blipFill rotWithShape="1">
          <a:blip r:embed="rId3">
            <a:alphaModFix/>
          </a:blip>
          <a:srcRect b="1628" l="0" r="0" t="-385"/>
          <a:stretch/>
        </p:blipFill>
        <p:spPr>
          <a:xfrm>
            <a:off x="8225331" y="2427917"/>
            <a:ext cx="3662362" cy="288098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1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"/>
          <p:cNvSpPr txBox="1"/>
          <p:nvPr>
            <p:ph type="title"/>
          </p:nvPr>
        </p:nvSpPr>
        <p:spPr>
          <a:xfrm>
            <a:off x="831676" y="323850"/>
            <a:ext cx="10515600" cy="1091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RNA Binding to QIAamp Spin Column Membrane</a:t>
            </a:r>
            <a:endParaRPr/>
          </a:p>
        </p:txBody>
      </p:sp>
      <p:sp>
        <p:nvSpPr>
          <p:cNvPr id="252" name="Google Shape;252;p12"/>
          <p:cNvSpPr txBox="1"/>
          <p:nvPr>
            <p:ph idx="1" type="body"/>
          </p:nvPr>
        </p:nvSpPr>
        <p:spPr>
          <a:xfrm>
            <a:off x="1252391" y="1460733"/>
            <a:ext cx="5050506" cy="1989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▪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Nucleic acids bind to silica-based membrane in the spin column under: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Optimal pH and salt conditions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429" y="3299843"/>
            <a:ext cx="4447111" cy="276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2"/>
          <p:cNvPicPr preferRelativeResize="0"/>
          <p:nvPr/>
        </p:nvPicPr>
        <p:blipFill rotWithShape="1">
          <a:blip r:embed="rId4">
            <a:alphaModFix/>
          </a:blip>
          <a:srcRect b="60254" l="34400" r="60462" t="22709"/>
          <a:stretch/>
        </p:blipFill>
        <p:spPr>
          <a:xfrm>
            <a:off x="3137645" y="3723068"/>
            <a:ext cx="452476" cy="733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2"/>
          <p:cNvPicPr preferRelativeResize="0"/>
          <p:nvPr/>
        </p:nvPicPr>
        <p:blipFill rotWithShape="1">
          <a:blip r:embed="rId5">
            <a:alphaModFix/>
          </a:blip>
          <a:srcRect b="64986" l="34246" r="60206" t="13138"/>
          <a:stretch/>
        </p:blipFill>
        <p:spPr>
          <a:xfrm>
            <a:off x="3211281" y="4889387"/>
            <a:ext cx="378840" cy="729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2"/>
          <p:cNvPicPr preferRelativeResize="0"/>
          <p:nvPr/>
        </p:nvPicPr>
        <p:blipFill rotWithShape="1">
          <a:blip r:embed="rId6">
            <a:alphaModFix/>
          </a:blip>
          <a:srcRect b="11068" l="35223" r="60153" t="80937"/>
          <a:stretch/>
        </p:blipFill>
        <p:spPr>
          <a:xfrm>
            <a:off x="3167372" y="4501695"/>
            <a:ext cx="468148" cy="3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2"/>
          <p:cNvSpPr txBox="1"/>
          <p:nvPr/>
        </p:nvSpPr>
        <p:spPr>
          <a:xfrm>
            <a:off x="3699435" y="3807348"/>
            <a:ext cx="12344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Lysates</a:t>
            </a:r>
            <a:endParaRPr/>
          </a:p>
        </p:txBody>
      </p:sp>
      <p:sp>
        <p:nvSpPr>
          <p:cNvPr id="258" name="Google Shape;258;p12"/>
          <p:cNvSpPr txBox="1"/>
          <p:nvPr/>
        </p:nvSpPr>
        <p:spPr>
          <a:xfrm>
            <a:off x="3699435" y="4996252"/>
            <a:ext cx="8018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Bind</a:t>
            </a:r>
            <a:endParaRPr/>
          </a:p>
        </p:txBody>
      </p:sp>
      <p:sp>
        <p:nvSpPr>
          <p:cNvPr id="259" name="Google Shape;259;p12"/>
          <p:cNvSpPr txBox="1"/>
          <p:nvPr/>
        </p:nvSpPr>
        <p:spPr>
          <a:xfrm>
            <a:off x="3700751" y="4449296"/>
            <a:ext cx="76495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spin</a:t>
            </a:r>
            <a:endParaRPr/>
          </a:p>
        </p:txBody>
      </p:sp>
      <p:sp>
        <p:nvSpPr>
          <p:cNvPr id="260" name="Google Shape;260;p12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"/>
          <p:cNvSpPr txBox="1"/>
          <p:nvPr>
            <p:ph type="title"/>
          </p:nvPr>
        </p:nvSpPr>
        <p:spPr>
          <a:xfrm>
            <a:off x="838200" y="342900"/>
            <a:ext cx="105156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Washing the QIAamp Spin Column</a:t>
            </a:r>
            <a:endParaRPr/>
          </a:p>
        </p:txBody>
      </p:sp>
      <p:sp>
        <p:nvSpPr>
          <p:cNvPr id="266" name="Google Shape;266;p13"/>
          <p:cNvSpPr txBox="1"/>
          <p:nvPr>
            <p:ph idx="1" type="body"/>
          </p:nvPr>
        </p:nvSpPr>
        <p:spPr>
          <a:xfrm>
            <a:off x="1169270" y="1340333"/>
            <a:ext cx="10422655" cy="3147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▪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Column is washed with Wash Buffer AW1 that:</a:t>
            </a:r>
            <a:endParaRPr/>
          </a:p>
          <a:p>
            <a:pPr indent="-1333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Leaves nucleic acids bound to filter membrane</a:t>
            </a:r>
            <a:endParaRPr/>
          </a:p>
          <a:p>
            <a:pPr indent="-1524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Remove contaminants from the filter membrane that flow through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NA.png" id="267" name="Google Shape;267;p13"/>
          <p:cNvPicPr preferRelativeResize="0"/>
          <p:nvPr/>
        </p:nvPicPr>
        <p:blipFill rotWithShape="1">
          <a:blip r:embed="rId3">
            <a:alphaModFix/>
          </a:blip>
          <a:srcRect b="-5642" l="0" r="26378" t="-6373"/>
          <a:stretch/>
        </p:blipFill>
        <p:spPr>
          <a:xfrm>
            <a:off x="3883025" y="3477956"/>
            <a:ext cx="3258439" cy="27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3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"/>
          <p:cNvSpPr txBox="1"/>
          <p:nvPr>
            <p:ph type="title"/>
          </p:nvPr>
        </p:nvSpPr>
        <p:spPr>
          <a:xfrm>
            <a:off x="838200" y="323850"/>
            <a:ext cx="10515600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Washing the QIAamp Spin Column</a:t>
            </a:r>
            <a:endParaRPr/>
          </a:p>
        </p:txBody>
      </p:sp>
      <p:pic>
        <p:nvPicPr>
          <p:cNvPr descr="RNA.png" id="274" name="Google Shape;274;p14"/>
          <p:cNvPicPr preferRelativeResize="0"/>
          <p:nvPr/>
        </p:nvPicPr>
        <p:blipFill rotWithShape="1">
          <a:blip r:embed="rId3">
            <a:alphaModFix/>
          </a:blip>
          <a:srcRect b="-5642" l="0" r="25551" t="-6373"/>
          <a:stretch/>
        </p:blipFill>
        <p:spPr>
          <a:xfrm>
            <a:off x="3883025" y="3463033"/>
            <a:ext cx="3295015" cy="27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4"/>
          <p:cNvSpPr txBox="1"/>
          <p:nvPr>
            <p:ph idx="1" type="body"/>
          </p:nvPr>
        </p:nvSpPr>
        <p:spPr>
          <a:xfrm>
            <a:off x="1310796" y="1368909"/>
            <a:ext cx="10195403" cy="3410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▪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Column is washed with Wash Buffer AW2 that:</a:t>
            </a:r>
            <a:endParaRPr/>
          </a:p>
          <a:p>
            <a:pPr indent="-1333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Leaves nucleic acids bound to filter membrane</a:t>
            </a:r>
            <a:endParaRPr/>
          </a:p>
          <a:p>
            <a:pPr indent="-889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Remove residual contaminants from filter membrane that flow through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4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/>
          <p:nvPr>
            <p:ph type="title"/>
          </p:nvPr>
        </p:nvSpPr>
        <p:spPr>
          <a:xfrm>
            <a:off x="838200" y="333376"/>
            <a:ext cx="10515600" cy="590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Elution of Bound RNA from QIAamp Spin Column</a:t>
            </a:r>
            <a:endParaRPr/>
          </a:p>
        </p:txBody>
      </p:sp>
      <p:sp>
        <p:nvSpPr>
          <p:cNvPr id="282" name="Google Shape;282;p15"/>
          <p:cNvSpPr txBox="1"/>
          <p:nvPr>
            <p:ph idx="1" type="body"/>
          </p:nvPr>
        </p:nvSpPr>
        <p:spPr>
          <a:xfrm>
            <a:off x="1156311" y="1035004"/>
            <a:ext cx="10635640" cy="3070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0"/>
              <a:buFont typeface="Noto Sans Symbols"/>
              <a:buChar char="▪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Nucleic acid is eluted with Buffer AVE that:</a:t>
            </a:r>
            <a:endParaRPr/>
          </a:p>
          <a:p>
            <a:pPr indent="-1333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Releases bound nucleic acids from the membrane</a:t>
            </a:r>
            <a:endParaRPr/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Allows nucleic acids to flow through the membrane</a:t>
            </a:r>
            <a:endParaRPr/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▪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Purified RNA is collected in clean tube and ready for downstream application (RT-PCR, sequencing, …)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NA.png" id="283" name="Google Shape;283;p15"/>
          <p:cNvPicPr preferRelativeResize="0"/>
          <p:nvPr/>
        </p:nvPicPr>
        <p:blipFill rotWithShape="1">
          <a:blip r:embed="rId3">
            <a:alphaModFix/>
          </a:blip>
          <a:srcRect b="-5642" l="0" r="0" t="-6373"/>
          <a:stretch/>
        </p:blipFill>
        <p:spPr>
          <a:xfrm>
            <a:off x="3872331" y="3800474"/>
            <a:ext cx="4145458" cy="25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5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6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0" name="Google Shape;290;p16"/>
          <p:cNvSpPr txBox="1"/>
          <p:nvPr>
            <p:ph idx="4294967295" type="title"/>
          </p:nvPr>
        </p:nvSpPr>
        <p:spPr>
          <a:xfrm>
            <a:off x="922338" y="1816100"/>
            <a:ext cx="10383837" cy="34432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Extraction of SARS-CoV-2 Viral RNA from Naso/Oropharyngeal Samples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(QIAamp Viral RNA Mini Kit, 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Cat#52904 or 52906)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7"/>
          <p:cNvSpPr txBox="1"/>
          <p:nvPr>
            <p:ph type="title"/>
          </p:nvPr>
        </p:nvSpPr>
        <p:spPr>
          <a:xfrm>
            <a:off x="838200" y="333376"/>
            <a:ext cx="10803698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Hebrew"/>
              <a:buNone/>
            </a:pPr>
            <a:r>
              <a:rPr lang="en-US">
                <a:latin typeface="Arial Hebrew"/>
                <a:ea typeface="Arial Hebrew"/>
                <a:cs typeface="Arial Hebrew"/>
                <a:sym typeface="Arial Hebrew"/>
              </a:rPr>
              <a:t>Kit Contents and Required Reagents</a:t>
            </a:r>
            <a:endParaRPr/>
          </a:p>
        </p:txBody>
      </p:sp>
      <p:sp>
        <p:nvSpPr>
          <p:cNvPr id="296" name="Google Shape;296;p17"/>
          <p:cNvSpPr txBox="1"/>
          <p:nvPr>
            <p:ph idx="1" type="body"/>
          </p:nvPr>
        </p:nvSpPr>
        <p:spPr>
          <a:xfrm>
            <a:off x="288927" y="1177580"/>
            <a:ext cx="5337132" cy="506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▪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Kit contents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Mini Spin Columns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Collection Tubes (2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mL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Lysis buffer (AVL)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Carrier RNA (will not be used)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Wash buffer AW1 (Concentrate)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Wash buffer AW2 (Concentrate 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Elution buffer (AVE)</a:t>
            </a:r>
            <a:endParaRPr/>
          </a:p>
          <a:p>
            <a:pPr indent="-330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▪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Reagents Required but not provided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Ethanol (96-100%)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RNase-free microcentrifuge tubes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RNase-free pipettes and pipette tips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Microcentrifuge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uffer_AW1_v2.jpg" id="297" name="Google Shape;29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8718" y="3788116"/>
            <a:ext cx="1122319" cy="24394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ffer_AW2_v1.jpg" id="298" name="Google Shape;29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81141" y="3762461"/>
            <a:ext cx="1078555" cy="24394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1011.JPG" id="299" name="Google Shape;299;p17"/>
          <p:cNvPicPr preferRelativeResize="0"/>
          <p:nvPr/>
        </p:nvPicPr>
        <p:blipFill rotWithShape="1">
          <a:blip r:embed="rId5">
            <a:alphaModFix/>
          </a:blip>
          <a:srcRect b="30843" l="44023" r="39897" t="22994"/>
          <a:stretch/>
        </p:blipFill>
        <p:spPr>
          <a:xfrm>
            <a:off x="6202932" y="3807538"/>
            <a:ext cx="1087645" cy="24312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1008.jpg" id="300" name="Google Shape;300;p17"/>
          <p:cNvPicPr preferRelativeResize="0"/>
          <p:nvPr/>
        </p:nvPicPr>
        <p:blipFill rotWithShape="1">
          <a:blip r:embed="rId6">
            <a:alphaModFix/>
          </a:blip>
          <a:srcRect b="7245" l="29963" r="35361" t="11239"/>
          <a:stretch/>
        </p:blipFill>
        <p:spPr>
          <a:xfrm>
            <a:off x="10945169" y="3729131"/>
            <a:ext cx="740149" cy="24712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1010.jpg" id="301" name="Google Shape;301;p17"/>
          <p:cNvPicPr preferRelativeResize="0"/>
          <p:nvPr/>
        </p:nvPicPr>
        <p:blipFill rotWithShape="1">
          <a:blip r:embed="rId7">
            <a:alphaModFix/>
          </a:blip>
          <a:srcRect b="3498" l="25490" r="27739" t="6583"/>
          <a:stretch/>
        </p:blipFill>
        <p:spPr>
          <a:xfrm>
            <a:off x="9757621" y="3764016"/>
            <a:ext cx="791689" cy="2471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umns2.JPG" id="302" name="Google Shape;302;p17"/>
          <p:cNvPicPr preferRelativeResize="0"/>
          <p:nvPr/>
        </p:nvPicPr>
        <p:blipFill rotWithShape="1">
          <a:blip r:embed="rId8">
            <a:alphaModFix/>
          </a:blip>
          <a:srcRect b="25824" l="13889" r="65799" t="29312"/>
          <a:stretch/>
        </p:blipFill>
        <p:spPr>
          <a:xfrm rot="5400000">
            <a:off x="6906643" y="1236509"/>
            <a:ext cx="1570392" cy="25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7"/>
          <p:cNvPicPr preferRelativeResize="0"/>
          <p:nvPr/>
        </p:nvPicPr>
        <p:blipFill rotWithShape="1">
          <a:blip r:embed="rId9">
            <a:alphaModFix/>
          </a:blip>
          <a:srcRect b="0" l="7177" r="8498" t="0"/>
          <a:stretch/>
        </p:blipFill>
        <p:spPr>
          <a:xfrm>
            <a:off x="9301392" y="1711715"/>
            <a:ext cx="1804757" cy="1605227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7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p17"/>
          <p:cNvSpPr/>
          <p:nvPr/>
        </p:nvSpPr>
        <p:spPr>
          <a:xfrm>
            <a:off x="10797077" y="5115768"/>
            <a:ext cx="1149595" cy="1084565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12700">
            <a:solidFill>
              <a:srgbClr val="007F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 used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"/>
          <p:cNvSpPr txBox="1"/>
          <p:nvPr>
            <p:ph type="title"/>
          </p:nvPr>
        </p:nvSpPr>
        <p:spPr>
          <a:xfrm>
            <a:off x="838200" y="314326"/>
            <a:ext cx="10803698" cy="590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Things to do Before Starting</a:t>
            </a:r>
            <a:endParaRPr/>
          </a:p>
        </p:txBody>
      </p:sp>
      <p:sp>
        <p:nvSpPr>
          <p:cNvPr id="311" name="Google Shape;311;p18"/>
          <p:cNvSpPr txBox="1"/>
          <p:nvPr>
            <p:ph idx="1" type="body"/>
          </p:nvPr>
        </p:nvSpPr>
        <p:spPr>
          <a:xfrm>
            <a:off x="1155005" y="1371600"/>
            <a:ext cx="10246290" cy="4488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9049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Equilibrate samples to room temperature (15–25°C)</a:t>
            </a:r>
            <a:endParaRPr/>
          </a:p>
          <a:p>
            <a:pPr indent="-381000" lvl="0" marL="49049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457200" lvl="0" marL="49049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Equilibrate Buffer AVE to room temperature for elution step</a:t>
            </a:r>
            <a:endParaRPr/>
          </a:p>
          <a:p>
            <a:pPr indent="-381000" lvl="0" marL="49049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457200" lvl="0" marL="49049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Add the required volume of ethanol to Buffer AW1 and Buffer AW2 (check the box and write date and your initials)</a:t>
            </a:r>
            <a:endParaRPr/>
          </a:p>
          <a:p>
            <a:pPr indent="-381000" lvl="0" marL="49049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457200" lvl="0" marL="49049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If any buffers are cloudy or contain crystals, warm the bottles until they are clear and the crystals are gone.</a:t>
            </a:r>
            <a:endParaRPr/>
          </a:p>
          <a:p>
            <a:pPr indent="-381000" lvl="0" marL="49049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1" marL="490495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rPr b="1" i="1"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NB: Carrier RNA will not be used : So no carrier RNA should be added to Buffer AVL</a:t>
            </a:r>
            <a:endParaRPr/>
          </a:p>
        </p:txBody>
      </p:sp>
      <p:sp>
        <p:nvSpPr>
          <p:cNvPr id="312" name="Google Shape;312;p18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/>
          <p:nvPr>
            <p:ph type="title"/>
          </p:nvPr>
        </p:nvSpPr>
        <p:spPr>
          <a:xfrm>
            <a:off x="838200" y="333375"/>
            <a:ext cx="10803698" cy="561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Preparing for the Extraction</a:t>
            </a:r>
            <a:endParaRPr/>
          </a:p>
        </p:txBody>
      </p:sp>
      <p:sp>
        <p:nvSpPr>
          <p:cNvPr id="318" name="Google Shape;318;p19"/>
          <p:cNvSpPr txBox="1"/>
          <p:nvPr/>
        </p:nvSpPr>
        <p:spPr>
          <a:xfrm>
            <a:off x="2342368" y="1924159"/>
            <a:ext cx="7903915" cy="76944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 startAt="2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Clean Biological Safety Cabinet (BSC) with 10% Bleach Solution</a:t>
            </a:r>
            <a:endParaRPr/>
          </a:p>
        </p:txBody>
      </p:sp>
      <p:sp>
        <p:nvSpPr>
          <p:cNvPr id="319" name="Google Shape;319;p19"/>
          <p:cNvSpPr txBox="1"/>
          <p:nvPr/>
        </p:nvSpPr>
        <p:spPr>
          <a:xfrm>
            <a:off x="2342368" y="3070793"/>
            <a:ext cx="7903913" cy="4308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 startAt="3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Clean BSC with RNase AWAY decontamination solution</a:t>
            </a:r>
            <a:endParaRPr/>
          </a:p>
        </p:txBody>
      </p:sp>
      <p:sp>
        <p:nvSpPr>
          <p:cNvPr id="320" name="Google Shape;320;p19"/>
          <p:cNvSpPr txBox="1"/>
          <p:nvPr/>
        </p:nvSpPr>
        <p:spPr>
          <a:xfrm>
            <a:off x="2342368" y="3905720"/>
            <a:ext cx="7903915" cy="4308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 startAt="4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Clean BSC with 70% Alcohol solution</a:t>
            </a:r>
            <a:endParaRPr/>
          </a:p>
        </p:txBody>
      </p:sp>
      <p:sp>
        <p:nvSpPr>
          <p:cNvPr id="321" name="Google Shape;321;p19"/>
          <p:cNvSpPr txBox="1"/>
          <p:nvPr/>
        </p:nvSpPr>
        <p:spPr>
          <a:xfrm>
            <a:off x="2342368" y="4713800"/>
            <a:ext cx="7903915" cy="76944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 startAt="5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Wipe down all reagents and consumables (e.g. tip boxes) with RNase AWAY solution</a:t>
            </a:r>
            <a:endParaRPr/>
          </a:p>
        </p:txBody>
      </p:sp>
      <p:sp>
        <p:nvSpPr>
          <p:cNvPr id="322" name="Google Shape;322;p19"/>
          <p:cNvSpPr txBox="1"/>
          <p:nvPr/>
        </p:nvSpPr>
        <p:spPr>
          <a:xfrm>
            <a:off x="2342368" y="5808808"/>
            <a:ext cx="7903915" cy="4308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 startAt="6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 reagents and consumables in the BSC</a:t>
            </a:r>
            <a:endParaRPr/>
          </a:p>
        </p:txBody>
      </p:sp>
      <p:sp>
        <p:nvSpPr>
          <p:cNvPr id="323" name="Google Shape;323;p19"/>
          <p:cNvSpPr txBox="1"/>
          <p:nvPr/>
        </p:nvSpPr>
        <p:spPr>
          <a:xfrm>
            <a:off x="2342366" y="1075809"/>
            <a:ext cx="7903915" cy="4308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 appropriate PPE based on risk assessment</a:t>
            </a:r>
            <a:endParaRPr/>
          </a:p>
        </p:txBody>
      </p:sp>
      <p:sp>
        <p:nvSpPr>
          <p:cNvPr id="324" name="Google Shape;324;p19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"/>
          <p:cNvSpPr txBox="1"/>
          <p:nvPr>
            <p:ph type="title"/>
          </p:nvPr>
        </p:nvSpPr>
        <p:spPr>
          <a:xfrm>
            <a:off x="838200" y="327804"/>
            <a:ext cx="10515600" cy="646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Learning Objectives</a:t>
            </a:r>
            <a:endParaRPr/>
          </a:p>
        </p:txBody>
      </p:sp>
      <p:sp>
        <p:nvSpPr>
          <p:cNvPr id="125" name="Google Shape;125;p2"/>
          <p:cNvSpPr txBox="1"/>
          <p:nvPr>
            <p:ph idx="1" type="body"/>
          </p:nvPr>
        </p:nvSpPr>
        <p:spPr>
          <a:xfrm>
            <a:off x="1235015" y="1545679"/>
            <a:ext cx="10197230" cy="4775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▪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At the end of this training, the trainee will be able to:</a:t>
            </a:r>
            <a:endParaRPr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Understand biosafety practices associated with RNA extraction from clinical specimens</a:t>
            </a:r>
            <a:endParaRPr/>
          </a:p>
          <a:p>
            <a:pPr indent="-1524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Explain the conditions and factors affecting extraction</a:t>
            </a:r>
            <a:endParaRPr/>
          </a:p>
          <a:p>
            <a:pPr indent="-1524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Understand sample handling and storage</a:t>
            </a:r>
            <a:endParaRPr/>
          </a:p>
          <a:p>
            <a:pPr indent="-1524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Understand the principle of RNA extraction</a:t>
            </a:r>
            <a:endParaRPr/>
          </a:p>
          <a:p>
            <a:pPr indent="-1524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Perform viral RNA extraction using the Qiagen QIAamp Viral RNA Mini kit</a:t>
            </a:r>
            <a:endParaRPr/>
          </a:p>
        </p:txBody>
      </p:sp>
      <p:sp>
        <p:nvSpPr>
          <p:cNvPr id="126" name="Google Shape;126;p2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"/>
          <p:cNvSpPr txBox="1"/>
          <p:nvPr>
            <p:ph type="title"/>
          </p:nvPr>
        </p:nvSpPr>
        <p:spPr>
          <a:xfrm>
            <a:off x="847725" y="314325"/>
            <a:ext cx="10794173" cy="601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Preparation of Reagents</a:t>
            </a:r>
            <a:endParaRPr/>
          </a:p>
        </p:txBody>
      </p:sp>
      <p:grpSp>
        <p:nvGrpSpPr>
          <p:cNvPr id="330" name="Google Shape;330;p20"/>
          <p:cNvGrpSpPr/>
          <p:nvPr/>
        </p:nvGrpSpPr>
        <p:grpSpPr>
          <a:xfrm>
            <a:off x="3173543" y="1167121"/>
            <a:ext cx="2326406" cy="4999064"/>
            <a:chOff x="2294764" y="1747102"/>
            <a:chExt cx="2326406" cy="4999064"/>
          </a:xfrm>
        </p:grpSpPr>
        <p:pic>
          <p:nvPicPr>
            <p:cNvPr descr="buffer_AW1_v2.jpg" id="331" name="Google Shape;331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39825" y="2928044"/>
              <a:ext cx="1756602" cy="38181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32" name="Google Shape;332;p20"/>
            <p:cNvCxnSpPr/>
            <p:nvPr/>
          </p:nvCxnSpPr>
          <p:spPr>
            <a:xfrm>
              <a:off x="3418126" y="2147212"/>
              <a:ext cx="12526" cy="685800"/>
            </a:xfrm>
            <a:prstGeom prst="straightConnector1">
              <a:avLst/>
            </a:prstGeom>
            <a:noFill/>
            <a:ln cap="flat" cmpd="sng" w="4445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333" name="Google Shape;333;p20"/>
            <p:cNvSpPr txBox="1"/>
            <p:nvPr/>
          </p:nvSpPr>
          <p:spPr>
            <a:xfrm>
              <a:off x="2294764" y="1747102"/>
              <a:ext cx="232640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Add 25 mL ethanol</a:t>
              </a:r>
              <a:endParaRPr/>
            </a:p>
          </p:txBody>
        </p:sp>
      </p:grpSp>
      <p:grpSp>
        <p:nvGrpSpPr>
          <p:cNvPr id="334" name="Google Shape;334;p20"/>
          <p:cNvGrpSpPr/>
          <p:nvPr/>
        </p:nvGrpSpPr>
        <p:grpSpPr>
          <a:xfrm>
            <a:off x="7042734" y="1167121"/>
            <a:ext cx="2326406" cy="4999064"/>
            <a:chOff x="7667077" y="1747102"/>
            <a:chExt cx="2326406" cy="4999064"/>
          </a:xfrm>
        </p:grpSpPr>
        <p:pic>
          <p:nvPicPr>
            <p:cNvPr descr="buffer_AW2_v1.jpg" id="335" name="Google Shape;335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80124" y="2923825"/>
              <a:ext cx="1689970" cy="382234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36" name="Google Shape;336;p20"/>
            <p:cNvCxnSpPr/>
            <p:nvPr/>
          </p:nvCxnSpPr>
          <p:spPr>
            <a:xfrm>
              <a:off x="8812583" y="2147212"/>
              <a:ext cx="12526" cy="685800"/>
            </a:xfrm>
            <a:prstGeom prst="straightConnector1">
              <a:avLst/>
            </a:prstGeom>
            <a:noFill/>
            <a:ln cap="flat" cmpd="sng" w="4445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337" name="Google Shape;337;p20"/>
            <p:cNvSpPr txBox="1"/>
            <p:nvPr/>
          </p:nvSpPr>
          <p:spPr>
            <a:xfrm>
              <a:off x="7667077" y="1747102"/>
              <a:ext cx="232640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Add 30 mL ethanol</a:t>
              </a:r>
              <a:endParaRPr/>
            </a:p>
          </p:txBody>
        </p:sp>
      </p:grpSp>
      <p:sp>
        <p:nvSpPr>
          <p:cNvPr id="338" name="Google Shape;338;p20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9" name="Google Shape;339;p20"/>
          <p:cNvSpPr/>
          <p:nvPr/>
        </p:nvSpPr>
        <p:spPr>
          <a:xfrm>
            <a:off x="3477327" y="4828032"/>
            <a:ext cx="1664208" cy="4480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7356136" y="4604004"/>
            <a:ext cx="1664208" cy="4480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1"/>
          <p:cNvSpPr txBox="1"/>
          <p:nvPr>
            <p:ph type="title"/>
          </p:nvPr>
        </p:nvSpPr>
        <p:spPr>
          <a:xfrm>
            <a:off x="838200" y="333374"/>
            <a:ext cx="10803698" cy="56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Lysis of Samples </a:t>
            </a:r>
            <a:endParaRPr/>
          </a:p>
        </p:txBody>
      </p:sp>
      <p:cxnSp>
        <p:nvCxnSpPr>
          <p:cNvPr id="346" name="Google Shape;346;p21"/>
          <p:cNvCxnSpPr/>
          <p:nvPr/>
        </p:nvCxnSpPr>
        <p:spPr>
          <a:xfrm>
            <a:off x="6136884" y="1539131"/>
            <a:ext cx="1479" cy="36576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47" name="Google Shape;347;p21"/>
          <p:cNvSpPr txBox="1"/>
          <p:nvPr/>
        </p:nvSpPr>
        <p:spPr>
          <a:xfrm>
            <a:off x="1203808" y="1057224"/>
            <a:ext cx="9937051" cy="4308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Pipet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560 µL Buffer AVL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into 1.5 mL Eppendorf tube</a:t>
            </a:r>
            <a:endParaRPr/>
          </a:p>
        </p:txBody>
      </p:sp>
      <p:sp>
        <p:nvSpPr>
          <p:cNvPr id="348" name="Google Shape;348;p21"/>
          <p:cNvSpPr txBox="1"/>
          <p:nvPr/>
        </p:nvSpPr>
        <p:spPr>
          <a:xfrm>
            <a:off x="1203809" y="1911395"/>
            <a:ext cx="9937050" cy="76944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 startAt="2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Mix clinical sample by vortexing for 15 sec and add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140 µL sample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buffer AVL in the microcentrifuge tube</a:t>
            </a:r>
            <a:endParaRPr/>
          </a:p>
        </p:txBody>
      </p:sp>
      <p:cxnSp>
        <p:nvCxnSpPr>
          <p:cNvPr id="349" name="Google Shape;349;p21"/>
          <p:cNvCxnSpPr/>
          <p:nvPr/>
        </p:nvCxnSpPr>
        <p:spPr>
          <a:xfrm>
            <a:off x="6135405" y="2749067"/>
            <a:ext cx="1479" cy="36576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50" name="Google Shape;350;p21"/>
          <p:cNvSpPr txBox="1"/>
          <p:nvPr/>
        </p:nvSpPr>
        <p:spPr>
          <a:xfrm>
            <a:off x="1203808" y="3160861"/>
            <a:ext cx="9937051" cy="76944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 startAt="3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Mix well by pulse-vortexing for 15 sec and incubate at room temperature (15-25 ºC) for 10 minutes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1"/>
          <p:cNvSpPr txBox="1"/>
          <p:nvPr/>
        </p:nvSpPr>
        <p:spPr>
          <a:xfrm>
            <a:off x="1203808" y="4440616"/>
            <a:ext cx="9937051" cy="4308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 startAt="4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Briefly centrifuge the tube for 2 sec to remove drops from inside the lid</a:t>
            </a:r>
            <a:endParaRPr/>
          </a:p>
        </p:txBody>
      </p:sp>
      <p:cxnSp>
        <p:nvCxnSpPr>
          <p:cNvPr id="352" name="Google Shape;352;p21"/>
          <p:cNvCxnSpPr/>
          <p:nvPr/>
        </p:nvCxnSpPr>
        <p:spPr>
          <a:xfrm>
            <a:off x="6135405" y="4030381"/>
            <a:ext cx="1479" cy="36576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3" name="Google Shape;353;p21"/>
          <p:cNvCxnSpPr/>
          <p:nvPr/>
        </p:nvCxnSpPr>
        <p:spPr>
          <a:xfrm>
            <a:off x="6133926" y="4980519"/>
            <a:ext cx="1479" cy="36576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54" name="Google Shape;354;p21"/>
          <p:cNvSpPr txBox="1"/>
          <p:nvPr/>
        </p:nvSpPr>
        <p:spPr>
          <a:xfrm>
            <a:off x="1203808" y="5412724"/>
            <a:ext cx="9937051" cy="76944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 startAt="5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560 µL of ethanol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(96-100%) to the sample and mix by pulse vortexing for 15 sec, then briefly centrifuge for 2 sec</a:t>
            </a:r>
            <a:endParaRPr/>
          </a:p>
        </p:txBody>
      </p:sp>
      <p:sp>
        <p:nvSpPr>
          <p:cNvPr id="355" name="Google Shape;355;p21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2"/>
          <p:cNvSpPr txBox="1"/>
          <p:nvPr>
            <p:ph type="title"/>
          </p:nvPr>
        </p:nvSpPr>
        <p:spPr>
          <a:xfrm>
            <a:off x="838200" y="323850"/>
            <a:ext cx="11192416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Binding of Lysates to Mini Column Membrane</a:t>
            </a:r>
            <a:endParaRPr/>
          </a:p>
        </p:txBody>
      </p:sp>
      <p:cxnSp>
        <p:nvCxnSpPr>
          <p:cNvPr id="361" name="Google Shape;361;p22"/>
          <p:cNvCxnSpPr/>
          <p:nvPr/>
        </p:nvCxnSpPr>
        <p:spPr>
          <a:xfrm>
            <a:off x="5898889" y="1345630"/>
            <a:ext cx="1479" cy="36576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62" name="Google Shape;362;p22"/>
          <p:cNvSpPr txBox="1"/>
          <p:nvPr/>
        </p:nvSpPr>
        <p:spPr>
          <a:xfrm>
            <a:off x="1278963" y="863723"/>
            <a:ext cx="9756468" cy="4308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 startAt="6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Carefully transfer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630 µL of lysates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(step 5) to the QIAamp Mini Column</a:t>
            </a:r>
            <a:endParaRPr/>
          </a:p>
        </p:txBody>
      </p:sp>
      <p:sp>
        <p:nvSpPr>
          <p:cNvPr id="363" name="Google Shape;363;p22"/>
          <p:cNvSpPr txBox="1"/>
          <p:nvPr/>
        </p:nvSpPr>
        <p:spPr>
          <a:xfrm>
            <a:off x="1278963" y="1705368"/>
            <a:ext cx="9756467" cy="4308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 startAt="7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Close the cap and centrifuge @ 6,000 x </a:t>
            </a:r>
            <a:r>
              <a:rPr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1 minute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2"/>
          <p:cNvSpPr txBox="1"/>
          <p:nvPr/>
        </p:nvSpPr>
        <p:spPr>
          <a:xfrm>
            <a:off x="1278963" y="2516424"/>
            <a:ext cx="9756468" cy="76944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 startAt="8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the QIAamp Mini Column into a clean 2 mL collection tube and discard the tube containing the filtrate</a:t>
            </a:r>
            <a:endParaRPr/>
          </a:p>
        </p:txBody>
      </p:sp>
      <p:sp>
        <p:nvSpPr>
          <p:cNvPr id="365" name="Google Shape;365;p22"/>
          <p:cNvSpPr txBox="1"/>
          <p:nvPr/>
        </p:nvSpPr>
        <p:spPr>
          <a:xfrm>
            <a:off x="1278963" y="3620815"/>
            <a:ext cx="9756468" cy="76944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 startAt="9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Carefully open the QIAamp Mini Column and transfer remaining lysates to the column</a:t>
            </a:r>
            <a:endParaRPr/>
          </a:p>
        </p:txBody>
      </p:sp>
      <p:sp>
        <p:nvSpPr>
          <p:cNvPr id="366" name="Google Shape;366;p22"/>
          <p:cNvSpPr txBox="1"/>
          <p:nvPr/>
        </p:nvSpPr>
        <p:spPr>
          <a:xfrm>
            <a:off x="1278963" y="4755761"/>
            <a:ext cx="9756468" cy="4308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 startAt="10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Close the cap and centrifuge @ 6,000 x </a:t>
            </a:r>
            <a:r>
              <a:rPr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1 minute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2"/>
          <p:cNvSpPr txBox="1"/>
          <p:nvPr/>
        </p:nvSpPr>
        <p:spPr>
          <a:xfrm>
            <a:off x="1268525" y="5549804"/>
            <a:ext cx="9756468" cy="76944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 startAt="11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the QIAamp Mini Column into a clean 2 mL collection tube and discard the tube containing the filtrate</a:t>
            </a:r>
            <a:endParaRPr/>
          </a:p>
        </p:txBody>
      </p:sp>
      <p:cxnSp>
        <p:nvCxnSpPr>
          <p:cNvPr id="368" name="Google Shape;368;p22"/>
          <p:cNvCxnSpPr/>
          <p:nvPr/>
        </p:nvCxnSpPr>
        <p:spPr>
          <a:xfrm>
            <a:off x="5897410" y="2152818"/>
            <a:ext cx="1479" cy="36576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9" name="Google Shape;369;p22"/>
          <p:cNvCxnSpPr/>
          <p:nvPr/>
        </p:nvCxnSpPr>
        <p:spPr>
          <a:xfrm>
            <a:off x="5895931" y="3263061"/>
            <a:ext cx="1479" cy="36576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0" name="Google Shape;370;p22"/>
          <p:cNvCxnSpPr/>
          <p:nvPr/>
        </p:nvCxnSpPr>
        <p:spPr>
          <a:xfrm>
            <a:off x="5895931" y="4403127"/>
            <a:ext cx="1479" cy="36576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1" name="Google Shape;371;p22"/>
          <p:cNvCxnSpPr/>
          <p:nvPr/>
        </p:nvCxnSpPr>
        <p:spPr>
          <a:xfrm>
            <a:off x="5894452" y="5231371"/>
            <a:ext cx="1479" cy="36576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72" name="Google Shape;372;p22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3"/>
          <p:cNvSpPr txBox="1"/>
          <p:nvPr>
            <p:ph type="title"/>
          </p:nvPr>
        </p:nvSpPr>
        <p:spPr>
          <a:xfrm>
            <a:off x="847725" y="314326"/>
            <a:ext cx="10794173" cy="579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Washing the Mini Column Membrane</a:t>
            </a:r>
            <a:endParaRPr/>
          </a:p>
        </p:txBody>
      </p:sp>
      <p:cxnSp>
        <p:nvCxnSpPr>
          <p:cNvPr id="378" name="Google Shape;378;p23"/>
          <p:cNvCxnSpPr/>
          <p:nvPr/>
        </p:nvCxnSpPr>
        <p:spPr>
          <a:xfrm>
            <a:off x="5708389" y="1814347"/>
            <a:ext cx="1479" cy="36576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79" name="Google Shape;379;p23"/>
          <p:cNvSpPr txBox="1"/>
          <p:nvPr/>
        </p:nvSpPr>
        <p:spPr>
          <a:xfrm>
            <a:off x="1514347" y="944134"/>
            <a:ext cx="9393213" cy="76944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 startAt="12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Carefully open the QIAamp Mini column and add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500 µL Buffer AW1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Close the cap and centrifuge @ 6,000 x </a:t>
            </a:r>
            <a:r>
              <a:rPr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1 minute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3"/>
          <p:cNvSpPr txBox="1"/>
          <p:nvPr/>
        </p:nvSpPr>
        <p:spPr>
          <a:xfrm>
            <a:off x="1514348" y="2174085"/>
            <a:ext cx="9393212" cy="76944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 startAt="13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the QIAamp Mini Column into a clean 2 mL collection tube and discard the tube containing the filtrate</a:t>
            </a:r>
            <a:endParaRPr/>
          </a:p>
        </p:txBody>
      </p:sp>
      <p:sp>
        <p:nvSpPr>
          <p:cNvPr id="381" name="Google Shape;381;p23"/>
          <p:cNvSpPr txBox="1"/>
          <p:nvPr/>
        </p:nvSpPr>
        <p:spPr>
          <a:xfrm>
            <a:off x="1514347" y="3436077"/>
            <a:ext cx="9393213" cy="76944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 startAt="14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Carefully open the QIAamp Mini column and add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500 µL Buffer AW2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Close the cap and centrifuge @ 20,000 x </a:t>
            </a:r>
            <a:r>
              <a:rPr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3 minutes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2" name="Google Shape;382;p23"/>
          <p:cNvCxnSpPr/>
          <p:nvPr/>
        </p:nvCxnSpPr>
        <p:spPr>
          <a:xfrm>
            <a:off x="5706910" y="3084997"/>
            <a:ext cx="1479" cy="36576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83" name="Google Shape;383;p23"/>
          <p:cNvCxnSpPr/>
          <p:nvPr/>
        </p:nvCxnSpPr>
        <p:spPr>
          <a:xfrm>
            <a:off x="5690556" y="4292990"/>
            <a:ext cx="1479" cy="36576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84" name="Google Shape;384;p23"/>
          <p:cNvSpPr txBox="1"/>
          <p:nvPr/>
        </p:nvSpPr>
        <p:spPr>
          <a:xfrm>
            <a:off x="1514346" y="4708730"/>
            <a:ext cx="9393214" cy="76944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 startAt="15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the QIAamp Mini Column into a clean 2 mL collection tube and discard the tube containing the filtrate</a:t>
            </a:r>
            <a:endParaRPr/>
          </a:p>
        </p:txBody>
      </p:sp>
      <p:sp>
        <p:nvSpPr>
          <p:cNvPr id="385" name="Google Shape;385;p23"/>
          <p:cNvSpPr txBox="1"/>
          <p:nvPr/>
        </p:nvSpPr>
        <p:spPr>
          <a:xfrm>
            <a:off x="1514346" y="5876606"/>
            <a:ext cx="9393214" cy="4308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Close the cap and centrifuge @ 20,000 x </a:t>
            </a:r>
            <a:r>
              <a:rPr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1 minute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6" name="Google Shape;386;p23"/>
          <p:cNvCxnSpPr/>
          <p:nvPr/>
        </p:nvCxnSpPr>
        <p:spPr>
          <a:xfrm>
            <a:off x="5667592" y="5572730"/>
            <a:ext cx="1479" cy="36576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87" name="Google Shape;387;p23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4"/>
          <p:cNvSpPr txBox="1"/>
          <p:nvPr>
            <p:ph type="title"/>
          </p:nvPr>
        </p:nvSpPr>
        <p:spPr>
          <a:xfrm>
            <a:off x="828675" y="323850"/>
            <a:ext cx="10813223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Elution of Bound RNA from Mini Column Membrane</a:t>
            </a:r>
            <a:endParaRPr/>
          </a:p>
        </p:txBody>
      </p:sp>
      <p:sp>
        <p:nvSpPr>
          <p:cNvPr id="393" name="Google Shape;393;p24"/>
          <p:cNvSpPr txBox="1"/>
          <p:nvPr/>
        </p:nvSpPr>
        <p:spPr>
          <a:xfrm>
            <a:off x="1293576" y="1077458"/>
            <a:ext cx="9693838" cy="76944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 startAt="17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the QIAamp Mini Column into a clean 1.5 mL microcentrifuge  tube and discard the tube containing the filtrate</a:t>
            </a:r>
            <a:endParaRPr/>
          </a:p>
        </p:txBody>
      </p:sp>
      <p:sp>
        <p:nvSpPr>
          <p:cNvPr id="394" name="Google Shape;394;p24"/>
          <p:cNvSpPr txBox="1"/>
          <p:nvPr/>
        </p:nvSpPr>
        <p:spPr>
          <a:xfrm>
            <a:off x="1293576" y="2403352"/>
            <a:ext cx="9693838" cy="76944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 startAt="18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Carefully open the QIAamp Mini column and add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60 µL Buffer AVE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Close the cap and incubate at room temperature for 1 minute</a:t>
            </a:r>
            <a:endParaRPr/>
          </a:p>
        </p:txBody>
      </p:sp>
      <p:sp>
        <p:nvSpPr>
          <p:cNvPr id="395" name="Google Shape;395;p24"/>
          <p:cNvSpPr txBox="1"/>
          <p:nvPr/>
        </p:nvSpPr>
        <p:spPr>
          <a:xfrm>
            <a:off x="1293575" y="3750690"/>
            <a:ext cx="9693838" cy="4308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 startAt="19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Centrifuge @ 6,000 x </a:t>
            </a:r>
            <a:r>
              <a:rPr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1 minute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p24"/>
          <p:cNvCxnSpPr/>
          <p:nvPr/>
        </p:nvCxnSpPr>
        <p:spPr>
          <a:xfrm>
            <a:off x="5685076" y="1988088"/>
            <a:ext cx="1479" cy="36576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7" name="Google Shape;397;p24"/>
          <p:cNvCxnSpPr/>
          <p:nvPr/>
        </p:nvCxnSpPr>
        <p:spPr>
          <a:xfrm>
            <a:off x="5683597" y="3317372"/>
            <a:ext cx="1479" cy="36576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98" name="Google Shape;398;p24"/>
          <p:cNvSpPr txBox="1"/>
          <p:nvPr/>
        </p:nvSpPr>
        <p:spPr>
          <a:xfrm>
            <a:off x="1283137" y="4729806"/>
            <a:ext cx="9693838" cy="4308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 startAt="20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Collect eluate (RNA) and discard the QIAamp Mini Column</a:t>
            </a:r>
            <a:endParaRPr/>
          </a:p>
        </p:txBody>
      </p:sp>
      <p:cxnSp>
        <p:nvCxnSpPr>
          <p:cNvPr id="399" name="Google Shape;399;p24"/>
          <p:cNvCxnSpPr/>
          <p:nvPr/>
        </p:nvCxnSpPr>
        <p:spPr>
          <a:xfrm>
            <a:off x="5673159" y="4296488"/>
            <a:ext cx="1479" cy="36576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00" name="Google Shape;400;p24"/>
          <p:cNvSpPr txBox="1"/>
          <p:nvPr/>
        </p:nvSpPr>
        <p:spPr>
          <a:xfrm>
            <a:off x="1285225" y="5683870"/>
            <a:ext cx="9693838" cy="4308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 startAt="21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purified RNA in downstream application (RT-PCR, sequencing, …)</a:t>
            </a:r>
            <a:endParaRPr/>
          </a:p>
        </p:txBody>
      </p:sp>
      <p:cxnSp>
        <p:nvCxnSpPr>
          <p:cNvPr id="401" name="Google Shape;401;p24"/>
          <p:cNvCxnSpPr/>
          <p:nvPr/>
        </p:nvCxnSpPr>
        <p:spPr>
          <a:xfrm>
            <a:off x="5671680" y="5255480"/>
            <a:ext cx="1479" cy="36576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02" name="Google Shape;402;p24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5"/>
          <p:cNvSpPr txBox="1"/>
          <p:nvPr>
            <p:ph type="title"/>
          </p:nvPr>
        </p:nvSpPr>
        <p:spPr>
          <a:xfrm>
            <a:off x="838200" y="374109"/>
            <a:ext cx="10515600" cy="540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Reference</a:t>
            </a:r>
            <a:endParaRPr/>
          </a:p>
        </p:txBody>
      </p:sp>
      <p:sp>
        <p:nvSpPr>
          <p:cNvPr id="408" name="Google Shape;408;p25"/>
          <p:cNvSpPr txBox="1"/>
          <p:nvPr>
            <p:ph idx="1" type="body"/>
          </p:nvPr>
        </p:nvSpPr>
        <p:spPr>
          <a:xfrm>
            <a:off x="1038225" y="2478591"/>
            <a:ext cx="10515600" cy="2132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QIAamp Viral RNA Mini Kit Handbook (Qiagen)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Laboratory Biosafety Manual. 2004. World Health Organization (WHO) Geneva. </a:t>
            </a:r>
            <a:r>
              <a:rPr i="1" lang="en-US" sz="2400">
                <a:latin typeface="Arial"/>
                <a:ea typeface="Arial"/>
                <a:cs typeface="Arial"/>
                <a:sym typeface="Arial"/>
              </a:rPr>
              <a:t>Third edition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 txBox="1"/>
          <p:nvPr>
            <p:ph type="title"/>
          </p:nvPr>
        </p:nvSpPr>
        <p:spPr>
          <a:xfrm>
            <a:off x="845389" y="315819"/>
            <a:ext cx="10594724" cy="640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Biosafety Considerations</a:t>
            </a:r>
            <a:endParaRPr/>
          </a:p>
        </p:txBody>
      </p:sp>
      <p:sp>
        <p:nvSpPr>
          <p:cNvPr id="133" name="Google Shape;133;p3"/>
          <p:cNvSpPr txBox="1"/>
          <p:nvPr>
            <p:ph idx="1" type="body"/>
          </p:nvPr>
        </p:nvSpPr>
        <p:spPr>
          <a:xfrm>
            <a:off x="924513" y="1136375"/>
            <a:ext cx="7942545" cy="1277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None/>
            </a:pP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Clinical specimens are potentially infectious and need to be handled and processed in a way that minimizes the risk to the laboratorian.</a:t>
            </a:r>
            <a:endParaRPr/>
          </a:p>
        </p:txBody>
      </p:sp>
      <p:sp>
        <p:nvSpPr>
          <p:cNvPr id="134" name="Google Shape;134;p3"/>
          <p:cNvSpPr txBox="1"/>
          <p:nvPr/>
        </p:nvSpPr>
        <p:spPr>
          <a:xfrm>
            <a:off x="919944" y="2407990"/>
            <a:ext cx="3366370" cy="1607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  Don proper personal  protective equipment (PPE) 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recommended by risk assessment</a:t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" name="Google Shape;135;p3"/>
          <p:cNvGrpSpPr/>
          <p:nvPr/>
        </p:nvGrpSpPr>
        <p:grpSpPr>
          <a:xfrm>
            <a:off x="6994588" y="2355619"/>
            <a:ext cx="1545727" cy="1235423"/>
            <a:chOff x="3237484" y="635261"/>
            <a:chExt cx="1545727" cy="1235423"/>
          </a:xfrm>
        </p:grpSpPr>
        <p:pic>
          <p:nvPicPr>
            <p:cNvPr id="136" name="Google Shape;136;p3"/>
            <p:cNvPicPr preferRelativeResize="0"/>
            <p:nvPr/>
          </p:nvPicPr>
          <p:blipFill rotWithShape="1">
            <a:blip r:embed="rId3">
              <a:alphaModFix/>
            </a:blip>
            <a:srcRect b="15145" l="22544" r="21453" t="21820"/>
            <a:stretch/>
          </p:blipFill>
          <p:spPr>
            <a:xfrm>
              <a:off x="3237484" y="635261"/>
              <a:ext cx="1526136" cy="9680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3"/>
            <p:cNvSpPr txBox="1"/>
            <p:nvPr/>
          </p:nvSpPr>
          <p:spPr>
            <a:xfrm>
              <a:off x="3341791" y="1501352"/>
              <a:ext cx="1441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Safety glass</a:t>
              </a:r>
              <a:endParaRPr/>
            </a:p>
          </p:txBody>
        </p:sp>
      </p:grpSp>
      <p:grpSp>
        <p:nvGrpSpPr>
          <p:cNvPr id="138" name="Google Shape;138;p3"/>
          <p:cNvGrpSpPr/>
          <p:nvPr/>
        </p:nvGrpSpPr>
        <p:grpSpPr>
          <a:xfrm>
            <a:off x="9554743" y="2629150"/>
            <a:ext cx="1936282" cy="1753877"/>
            <a:chOff x="6100173" y="1603332"/>
            <a:chExt cx="1266560" cy="1147245"/>
          </a:xfrm>
        </p:grpSpPr>
        <p:pic>
          <p:nvPicPr>
            <p:cNvPr id="139" name="Google Shape;139;p3"/>
            <p:cNvPicPr preferRelativeResize="0"/>
            <p:nvPr/>
          </p:nvPicPr>
          <p:blipFill rotWithShape="1">
            <a:blip r:embed="rId4">
              <a:alphaModFix/>
            </a:blip>
            <a:srcRect b="39268" l="38426" r="4762" t="6955"/>
            <a:stretch/>
          </p:blipFill>
          <p:spPr>
            <a:xfrm>
              <a:off x="6100173" y="1603332"/>
              <a:ext cx="1266560" cy="8392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3"/>
            <p:cNvSpPr txBox="1"/>
            <p:nvPr/>
          </p:nvSpPr>
          <p:spPr>
            <a:xfrm>
              <a:off x="6430619" y="2381245"/>
              <a:ext cx="9028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Gloves</a:t>
              </a:r>
              <a:endParaRPr/>
            </a:p>
          </p:txBody>
        </p:sp>
      </p:grpSp>
      <p:grpSp>
        <p:nvGrpSpPr>
          <p:cNvPr id="141" name="Google Shape;141;p3"/>
          <p:cNvGrpSpPr/>
          <p:nvPr/>
        </p:nvGrpSpPr>
        <p:grpSpPr>
          <a:xfrm>
            <a:off x="9702697" y="636162"/>
            <a:ext cx="1646605" cy="1522123"/>
            <a:chOff x="8482731" y="1245969"/>
            <a:chExt cx="1831553" cy="1736853"/>
          </a:xfrm>
        </p:grpSpPr>
        <p:pic>
          <p:nvPicPr>
            <p:cNvPr id="142" name="Google Shape;142;p3"/>
            <p:cNvPicPr preferRelativeResize="0"/>
            <p:nvPr/>
          </p:nvPicPr>
          <p:blipFill rotWithShape="1">
            <a:blip r:embed="rId5">
              <a:alphaModFix/>
            </a:blip>
            <a:srcRect b="0" l="0" r="11841" t="8985"/>
            <a:stretch/>
          </p:blipFill>
          <p:spPr>
            <a:xfrm>
              <a:off x="8622062" y="1245969"/>
              <a:ext cx="1445024" cy="13970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3"/>
            <p:cNvSpPr txBox="1"/>
            <p:nvPr/>
          </p:nvSpPr>
          <p:spPr>
            <a:xfrm>
              <a:off x="8482731" y="2561387"/>
              <a:ext cx="1831553" cy="421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N95 respirator</a:t>
              </a:r>
              <a:endParaRPr/>
            </a:p>
          </p:txBody>
        </p:sp>
      </p:grpSp>
      <p:grpSp>
        <p:nvGrpSpPr>
          <p:cNvPr id="144" name="Google Shape;144;p3"/>
          <p:cNvGrpSpPr/>
          <p:nvPr/>
        </p:nvGrpSpPr>
        <p:grpSpPr>
          <a:xfrm>
            <a:off x="9828359" y="4455449"/>
            <a:ext cx="1559415" cy="1706567"/>
            <a:chOff x="343073" y="3945524"/>
            <a:chExt cx="1559415" cy="1706567"/>
          </a:xfrm>
        </p:grpSpPr>
        <p:pic>
          <p:nvPicPr>
            <p:cNvPr id="145" name="Google Shape;145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3073" y="3945524"/>
              <a:ext cx="1435623" cy="14356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3"/>
            <p:cNvSpPr txBox="1"/>
            <p:nvPr/>
          </p:nvSpPr>
          <p:spPr>
            <a:xfrm>
              <a:off x="384124" y="5282759"/>
              <a:ext cx="15183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Shoe Covers</a:t>
              </a: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4816097" y="2967340"/>
            <a:ext cx="1747594" cy="3194676"/>
            <a:chOff x="190089" y="943453"/>
            <a:chExt cx="1747594" cy="3194676"/>
          </a:xfrm>
        </p:grpSpPr>
        <p:pic>
          <p:nvPicPr>
            <p:cNvPr id="148" name="Google Shape;148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3816" y="943453"/>
              <a:ext cx="1680140" cy="31446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3"/>
            <p:cNvSpPr txBox="1"/>
            <p:nvPr/>
          </p:nvSpPr>
          <p:spPr>
            <a:xfrm>
              <a:off x="190089" y="3768797"/>
              <a:ext cx="17475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Tyvek coveralls</a:t>
              </a:r>
              <a:endParaRPr/>
            </a:p>
          </p:txBody>
        </p:sp>
      </p:grpSp>
      <p:grpSp>
        <p:nvGrpSpPr>
          <p:cNvPr id="150" name="Google Shape;150;p3"/>
          <p:cNvGrpSpPr/>
          <p:nvPr/>
        </p:nvGrpSpPr>
        <p:grpSpPr>
          <a:xfrm>
            <a:off x="6818968" y="4192169"/>
            <a:ext cx="2683457" cy="1969847"/>
            <a:chOff x="4905658" y="3467360"/>
            <a:chExt cx="2683457" cy="1969847"/>
          </a:xfrm>
        </p:grpSpPr>
        <p:pic>
          <p:nvPicPr>
            <p:cNvPr id="151" name="Google Shape;151;p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905658" y="3467360"/>
              <a:ext cx="2683457" cy="17851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3"/>
            <p:cNvSpPr txBox="1"/>
            <p:nvPr/>
          </p:nvSpPr>
          <p:spPr>
            <a:xfrm>
              <a:off x="5416213" y="5067875"/>
              <a:ext cx="16161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Hood + PAPR</a:t>
              </a:r>
              <a:endParaRPr/>
            </a:p>
          </p:txBody>
        </p:sp>
      </p:grpSp>
      <p:grpSp>
        <p:nvGrpSpPr>
          <p:cNvPr id="153" name="Google Shape;153;p3"/>
          <p:cNvGrpSpPr/>
          <p:nvPr/>
        </p:nvGrpSpPr>
        <p:grpSpPr>
          <a:xfrm>
            <a:off x="2535426" y="4015328"/>
            <a:ext cx="2201976" cy="2315863"/>
            <a:chOff x="8091755" y="3655215"/>
            <a:chExt cx="1764473" cy="1889584"/>
          </a:xfrm>
        </p:grpSpPr>
        <p:pic>
          <p:nvPicPr>
            <p:cNvPr id="154" name="Google Shape;154;p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091755" y="3655215"/>
              <a:ext cx="1547512" cy="15823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3"/>
            <p:cNvSpPr txBox="1"/>
            <p:nvPr/>
          </p:nvSpPr>
          <p:spPr>
            <a:xfrm>
              <a:off x="8314865" y="5119977"/>
              <a:ext cx="1541363" cy="4248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Face shield</a:t>
              </a:r>
              <a:endParaRPr/>
            </a:p>
          </p:txBody>
        </p:sp>
      </p:grpSp>
      <p:sp>
        <p:nvSpPr>
          <p:cNvPr id="156" name="Google Shape;156;p3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"/>
          <p:cNvSpPr txBox="1"/>
          <p:nvPr>
            <p:ph type="title"/>
          </p:nvPr>
        </p:nvSpPr>
        <p:spPr>
          <a:xfrm>
            <a:off x="836762" y="362392"/>
            <a:ext cx="10449681" cy="586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Biosafety Considerations</a:t>
            </a:r>
            <a:endParaRPr/>
          </a:p>
        </p:txBody>
      </p:sp>
      <p:sp>
        <p:nvSpPr>
          <p:cNvPr id="162" name="Google Shape;162;p4"/>
          <p:cNvSpPr txBox="1"/>
          <p:nvPr/>
        </p:nvSpPr>
        <p:spPr>
          <a:xfrm>
            <a:off x="1085303" y="2231666"/>
            <a:ext cx="4422736" cy="2779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  Process clinical specimens in a Biological Safety Cabinet (BSC) that has been certified as operating within the manufacturer’s specifications within the last year.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4"/>
          <p:cNvPicPr preferRelativeResize="0"/>
          <p:nvPr/>
        </p:nvPicPr>
        <p:blipFill rotWithShape="1">
          <a:blip r:embed="rId3">
            <a:alphaModFix/>
          </a:blip>
          <a:srcRect b="5388" l="11665" r="9430" t="0"/>
          <a:stretch/>
        </p:blipFill>
        <p:spPr>
          <a:xfrm>
            <a:off x="7444938" y="2316015"/>
            <a:ext cx="2253161" cy="38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4"/>
          <p:cNvSpPr txBox="1"/>
          <p:nvPr>
            <p:ph idx="1" type="body"/>
          </p:nvPr>
        </p:nvSpPr>
        <p:spPr>
          <a:xfrm>
            <a:off x="1087744" y="1120860"/>
            <a:ext cx="7942545" cy="1277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None/>
            </a:pP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Clinical specimens are potentially infectious and need to be handled and processed in a way that minimizes the risk to the laboratorian.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 txBox="1"/>
          <p:nvPr>
            <p:ph type="title"/>
          </p:nvPr>
        </p:nvSpPr>
        <p:spPr>
          <a:xfrm>
            <a:off x="838200" y="336430"/>
            <a:ext cx="10515600" cy="672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Biosafety Considerations</a:t>
            </a:r>
            <a:endParaRPr/>
          </a:p>
        </p:txBody>
      </p:sp>
      <p:sp>
        <p:nvSpPr>
          <p:cNvPr id="171" name="Google Shape;171;p5"/>
          <p:cNvSpPr txBox="1"/>
          <p:nvPr/>
        </p:nvSpPr>
        <p:spPr>
          <a:xfrm>
            <a:off x="1251646" y="2524372"/>
            <a:ext cx="6924284" cy="3464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 startAt="3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an appropriate decontamination solution at the correct concentration, making sure to expose the potentially contaminated surface and/or material to the solution for the appropriate contact time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Sodium hypochlorite (bleach)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Alcohol (ethanol, isopropanol)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Hydrogen peroxide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Phenolic compounds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Quaternary ammonium compounds</a:t>
            </a:r>
            <a:endParaRPr/>
          </a:p>
        </p:txBody>
      </p:sp>
      <p:sp>
        <p:nvSpPr>
          <p:cNvPr id="172" name="Google Shape;172;p5"/>
          <p:cNvSpPr txBox="1"/>
          <p:nvPr>
            <p:ph idx="1" type="body"/>
          </p:nvPr>
        </p:nvSpPr>
        <p:spPr>
          <a:xfrm>
            <a:off x="1251646" y="1017343"/>
            <a:ext cx="7942545" cy="1277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None/>
            </a:pP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Clinical specimens are potentially infectious and need to be handled and processed in a way that minimizes the risk to the laboratorian.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4" name="Google Shape;17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3093" y="2191215"/>
            <a:ext cx="992640" cy="1927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01200" y="4256845"/>
            <a:ext cx="1051893" cy="1970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97565" y="2191216"/>
            <a:ext cx="1103635" cy="1927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 txBox="1"/>
          <p:nvPr>
            <p:ph type="title"/>
          </p:nvPr>
        </p:nvSpPr>
        <p:spPr>
          <a:xfrm>
            <a:off x="838200" y="365125"/>
            <a:ext cx="10515600" cy="549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Summary of Biosafety Considerations</a:t>
            </a:r>
            <a:endParaRPr/>
          </a:p>
        </p:txBody>
      </p:sp>
      <p:sp>
        <p:nvSpPr>
          <p:cNvPr id="182" name="Google Shape;182;p6"/>
          <p:cNvSpPr txBox="1"/>
          <p:nvPr>
            <p:ph idx="1" type="body"/>
          </p:nvPr>
        </p:nvSpPr>
        <p:spPr>
          <a:xfrm>
            <a:off x="838200" y="111310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76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Appropriate personal protective equipment (PPE), based on a risk assessment, should be worn through the whole process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Handling and processing of clinical samples should be done in a certified class II biological safety cabinet (BSC) with HEPA filters to  protect the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sample from environmental contamination, the laboratory worker from the sample, and the environment from the sample</a:t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 biological safety cabinet, micropipettes and other equipment, and other working areas should be decontaminated using appropriate decontaminants</a:t>
            </a:r>
            <a:endParaRPr/>
          </a:p>
        </p:txBody>
      </p:sp>
      <p:sp>
        <p:nvSpPr>
          <p:cNvPr id="183" name="Google Shape;183;p6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/>
          <p:nvPr>
            <p:ph type="title"/>
          </p:nvPr>
        </p:nvSpPr>
        <p:spPr>
          <a:xfrm>
            <a:off x="838200" y="365125"/>
            <a:ext cx="10515600" cy="549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Clinical Specimen Types and Handling</a:t>
            </a:r>
            <a:endParaRPr/>
          </a:p>
        </p:txBody>
      </p:sp>
      <p:sp>
        <p:nvSpPr>
          <p:cNvPr id="190" name="Google Shape;190;p7"/>
          <p:cNvSpPr txBox="1"/>
          <p:nvPr>
            <p:ph idx="1" type="body"/>
          </p:nvPr>
        </p:nvSpPr>
        <p:spPr>
          <a:xfrm>
            <a:off x="838200" y="1113106"/>
            <a:ext cx="636893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50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Clinical specimens are: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Swabs in viral transport medium: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Nasopharyngeal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Oropharyngeal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Anterior nares (nasal)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Nasal mid-turbinate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Nasopharyngeal wash/aspirate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Nasal wash/aspirate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Sputum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Endotracheal aspirate or broncho-alveolar lavage fluid (BAL)</a:t>
            </a:r>
            <a:endParaRPr/>
          </a:p>
          <a:p>
            <a:pPr indent="-111125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Storage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2-8 ºC for up to 72 hours (short-term storage)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-20 ºC or colder (long-term storage)</a:t>
            </a:r>
            <a:endParaRPr/>
          </a:p>
        </p:txBody>
      </p:sp>
      <p:sp>
        <p:nvSpPr>
          <p:cNvPr id="191" name="Google Shape;191;p7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2" name="Google Shape;19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7139" y="1839441"/>
            <a:ext cx="4542536" cy="2558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 txBox="1"/>
          <p:nvPr>
            <p:ph type="title"/>
          </p:nvPr>
        </p:nvSpPr>
        <p:spPr>
          <a:xfrm>
            <a:off x="838200" y="365125"/>
            <a:ext cx="10515600" cy="549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Precautions when Working with RNA</a:t>
            </a:r>
            <a:endParaRPr/>
          </a:p>
        </p:txBody>
      </p:sp>
      <p:sp>
        <p:nvSpPr>
          <p:cNvPr id="198" name="Google Shape;198;p8"/>
          <p:cNvSpPr txBox="1"/>
          <p:nvPr>
            <p:ph idx="1" type="body"/>
          </p:nvPr>
        </p:nvSpPr>
        <p:spPr>
          <a:xfrm>
            <a:off x="838200" y="111310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RNA stands for </a:t>
            </a: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ibo</a:t>
            </a: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ucleic </a:t>
            </a: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cid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Working with RNA is more demanding than working with DNA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RNA is very unstable, and is easily degraded by RNAses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RNases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are enzymes that degrade RNA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Difficult to inactivate, even by prolonged boiling or autoclaving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Present in dust, skin secretions, bodily fluids, and ungloved hands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Active at room temperature, 4°C, and colder, although freezing reduces the rate of degradation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Small amounts can destroy RNA in a sample, leading to a false negative test result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Solutions such as RNAse Away can remove RNAses from surfaces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Wear gloves at all times when preparing and working with RNA, and change them if you touch bare skin or undecontaminated equipment/surfaces  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99" name="Google Shape;199;p8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 txBox="1"/>
          <p:nvPr>
            <p:ph type="title"/>
          </p:nvPr>
        </p:nvSpPr>
        <p:spPr>
          <a:xfrm>
            <a:off x="838200" y="365125"/>
            <a:ext cx="10515600" cy="549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Precautions when Working with RNA</a:t>
            </a:r>
            <a:endParaRPr/>
          </a:p>
        </p:txBody>
      </p:sp>
      <p:sp>
        <p:nvSpPr>
          <p:cNvPr id="205" name="Google Shape;205;p9"/>
          <p:cNvSpPr txBox="1"/>
          <p:nvPr>
            <p:ph idx="1" type="body"/>
          </p:nvPr>
        </p:nvSpPr>
        <p:spPr>
          <a:xfrm>
            <a:off x="838200" y="111310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Use filtered, RNAse-free pipette tips and RNAse-free tubes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Change out pipette tips if there is a chance the tip has touched a surface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Decontaminate working surfaces, equipment, tubes, with bleach, RNase AWAY, and alcohol.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Clean and decontaminate the working area and laboratory frequently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All reagents and consumables used should be RNase-free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Prepare single-use aliquots of reagents in a genome-free space (such as where master mix is prepared) to minimize the risk of contaminating them through reuse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Store extracted RNA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in small single-use aliquots at -80 ºC (long-term storage) or -20 ºC (short-term storage). Avoid repeated freeze/thaw cycles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 txBox="1"/>
          <p:nvPr>
            <p:ph idx="12" type="sldNum"/>
          </p:nvPr>
        </p:nvSpPr>
        <p:spPr>
          <a:xfrm>
            <a:off x="11685318" y="6439475"/>
            <a:ext cx="404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17">
      <a:dk1>
        <a:srgbClr val="4C4D4C"/>
      </a:dk1>
      <a:lt1>
        <a:srgbClr val="FFFFFF"/>
      </a:lt1>
      <a:dk2>
        <a:srgbClr val="57575A"/>
      </a:dk2>
      <a:lt2>
        <a:srgbClr val="9B979D"/>
      </a:lt2>
      <a:accent1>
        <a:srgbClr val="00AFD7"/>
      </a:accent1>
      <a:accent2>
        <a:srgbClr val="BDD63B"/>
      </a:accent2>
      <a:accent3>
        <a:srgbClr val="15457B"/>
      </a:accent3>
      <a:accent4>
        <a:srgbClr val="002A55"/>
      </a:accent4>
      <a:accent5>
        <a:srgbClr val="008698"/>
      </a:accent5>
      <a:accent6>
        <a:srgbClr val="7F7F7F"/>
      </a:accent6>
      <a:hlink>
        <a:srgbClr val="B5B5B5"/>
      </a:hlink>
      <a:folHlink>
        <a:srgbClr val="57575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2021-02-02T02:37:52Z</dcterms:created>
  <dc:creator>Dalton, Garrett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0x010100AD6A876107173245AF6B7165CB3EDFD5</vt:lpwstr>
  </property>
  <property fmtid="{D5CDD505-2E9C-101B-9397-08002B2CF9AE}" pid="3" name="Order">
    <vt:r8>10200.0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</Properties>
</file>